
<file path=[Content_Types].xml><?xml version="1.0" encoding="utf-8"?>
<Types xmlns="http://schemas.openxmlformats.org/package/2006/content-types">
  <Default Extension="png" ContentType="image/png"/>
  <Default Extension="gif" ContentType="image/gi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68"/>
  </p:handoutMasterIdLst>
  <p:sldIdLst>
    <p:sldId id="2277" r:id="rId3"/>
    <p:sldId id="2337" r:id="rId5"/>
    <p:sldId id="2338" r:id="rId6"/>
    <p:sldId id="2339" r:id="rId7"/>
    <p:sldId id="2340" r:id="rId8"/>
    <p:sldId id="2399" r:id="rId9"/>
    <p:sldId id="2195" r:id="rId10"/>
    <p:sldId id="2196" r:id="rId11"/>
    <p:sldId id="2197" r:id="rId12"/>
    <p:sldId id="2198" r:id="rId13"/>
    <p:sldId id="2207" r:id="rId14"/>
    <p:sldId id="2208" r:id="rId15"/>
    <p:sldId id="2209" r:id="rId16"/>
    <p:sldId id="2211" r:id="rId17"/>
    <p:sldId id="2212" r:id="rId18"/>
    <p:sldId id="2213" r:id="rId19"/>
    <p:sldId id="2214" r:id="rId20"/>
    <p:sldId id="2215" r:id="rId21"/>
    <p:sldId id="2216" r:id="rId22"/>
    <p:sldId id="2217" r:id="rId23"/>
    <p:sldId id="2218" r:id="rId24"/>
    <p:sldId id="2219" r:id="rId25"/>
    <p:sldId id="2220" r:id="rId26"/>
    <p:sldId id="2221" r:id="rId27"/>
    <p:sldId id="2222" r:id="rId28"/>
    <p:sldId id="2223" r:id="rId29"/>
    <p:sldId id="2224" r:id="rId30"/>
    <p:sldId id="2226" r:id="rId31"/>
    <p:sldId id="2227" r:id="rId32"/>
    <p:sldId id="2228" r:id="rId33"/>
    <p:sldId id="2229" r:id="rId34"/>
    <p:sldId id="2230" r:id="rId35"/>
    <p:sldId id="2231" r:id="rId36"/>
    <p:sldId id="2232" r:id="rId37"/>
    <p:sldId id="2233" r:id="rId38"/>
    <p:sldId id="2236" r:id="rId39"/>
    <p:sldId id="2235" r:id="rId40"/>
    <p:sldId id="2237" r:id="rId41"/>
    <p:sldId id="2238" r:id="rId42"/>
    <p:sldId id="2239" r:id="rId43"/>
    <p:sldId id="2240" r:id="rId44"/>
    <p:sldId id="2241" r:id="rId45"/>
    <p:sldId id="2243" r:id="rId46"/>
    <p:sldId id="2256" r:id="rId47"/>
    <p:sldId id="2257" r:id="rId48"/>
    <p:sldId id="2246" r:id="rId49"/>
    <p:sldId id="2247" r:id="rId50"/>
    <p:sldId id="2248" r:id="rId51"/>
    <p:sldId id="2258" r:id="rId52"/>
    <p:sldId id="2260" r:id="rId53"/>
    <p:sldId id="2259" r:id="rId54"/>
    <p:sldId id="2262" r:id="rId55"/>
    <p:sldId id="2263" r:id="rId56"/>
    <p:sldId id="2261" r:id="rId57"/>
    <p:sldId id="2264" r:id="rId58"/>
    <p:sldId id="2265" r:id="rId59"/>
    <p:sldId id="2249" r:id="rId60"/>
    <p:sldId id="2250" r:id="rId61"/>
    <p:sldId id="2251" r:id="rId62"/>
    <p:sldId id="2252" r:id="rId63"/>
    <p:sldId id="2253" r:id="rId64"/>
    <p:sldId id="2254" r:id="rId65"/>
    <p:sldId id="2255" r:id="rId66"/>
    <p:sldId id="215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sh"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22304B"/>
    <a:srgbClr val="FFFFFF"/>
    <a:srgbClr val="0062AC"/>
    <a:srgbClr val="54C3F4"/>
    <a:srgbClr val="984378"/>
    <a:srgbClr val="C77FAC"/>
    <a:srgbClr val="ED6C00"/>
    <a:srgbClr val="E2287E"/>
    <a:srgbClr val="2CA738"/>
    <a:srgbClr val="5A28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23" autoAdjust="0"/>
    <p:restoredTop sz="86375" autoAdjust="0"/>
  </p:normalViewPr>
  <p:slideViewPr>
    <p:cSldViewPr snapToGrid="0">
      <p:cViewPr varScale="1">
        <p:scale>
          <a:sx n="87" d="100"/>
          <a:sy n="87" d="100"/>
        </p:scale>
        <p:origin x="114" y="306"/>
      </p:cViewPr>
      <p:guideLst/>
    </p:cSldViewPr>
  </p:slideViewPr>
  <p:outlineViewPr>
    <p:cViewPr>
      <p:scale>
        <a:sx n="33" d="100"/>
        <a:sy n="33" d="100"/>
      </p:scale>
      <p:origin x="0" y="-11914"/>
    </p:cViewPr>
  </p:outlin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2" Type="http://schemas.openxmlformats.org/officeDocument/2006/relationships/commentAuthors" Target="commentAuthors.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4.xml"/><Relationship Id="rId69" Type="http://schemas.openxmlformats.org/officeDocument/2006/relationships/presProps" Target="presProps.xml"/><Relationship Id="rId68" Type="http://schemas.openxmlformats.org/officeDocument/2006/relationships/handoutMaster" Target="handoutMasters/handoutMaster1.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E64E-9A2D-4D02-BD46-DFCFC74B5EE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604F-F5C7-412C-AE28-FF961BD94C8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100" b="0" i="0" cap="none" spc="0" dirty="0">
              <a:ln w="0"/>
              <a:effectLst>
                <a:outerShdw blurRad="38100" dist="19050" dir="2700000" algn="tl" rotWithShape="0">
                  <a:schemeClr val="dk1">
                    <a:alpha val="40000"/>
                  </a:schemeClr>
                </a:outerShdw>
              </a:effectLst>
            </a:endParaRPr>
          </a:p>
        </p:txBody>
      </p:sp>
      <p:sp>
        <p:nvSpPr>
          <p:cNvPr id="4" name="灯片编号占位符 3"/>
          <p:cNvSpPr>
            <a:spLocks noGrp="1"/>
          </p:cNvSpPr>
          <p:nvPr>
            <p:ph type="sldNum" sz="quarter" idx="10"/>
          </p:nvPr>
        </p:nvSpPr>
        <p:spPr/>
        <p:txBody>
          <a:bodyPr/>
          <a:lstStyle/>
          <a:p>
            <a:fld id="{8ED3604F-F5C7-412C-AE28-FF961BD94C8A}"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99.0.4844.51</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楷体" panose="02010609060101010101" pitchFamily="49" charset="-122"/>
                <a:ea typeface="楷体" panose="02010609060101010101" pitchFamily="49" charset="-122"/>
                <a:cs typeface="Times New Roman" panose="02020603050405020304" pitchFamily="16" charset="0"/>
              </a:rPr>
              <a:t>A</a:t>
            </a:r>
            <a:r>
              <a:rPr lang="zh-CN" altLang="en-US" sz="1200" dirty="0">
                <a:latin typeface="楷体" panose="02010609060101010101" pitchFamily="49" charset="-122"/>
                <a:ea typeface="楷体" panose="02010609060101010101" pitchFamily="49" charset="-122"/>
                <a:cs typeface="Times New Roman" panose="02020603050405020304" pitchFamily="16" charset="0"/>
              </a:rPr>
              <a:t>：</a:t>
            </a:r>
            <a:r>
              <a:rPr lang="zh-CN" altLang="zh-CN" sz="1200" dirty="0">
                <a:latin typeface="楷体" panose="02010609060101010101" pitchFamily="49" charset="-122"/>
                <a:ea typeface="楷体" panose="02010609060101010101" pitchFamily="49" charset="-122"/>
                <a:cs typeface="Times New Roman" panose="02020603050405020304" pitchFamily="16" charset="0"/>
              </a:rPr>
              <a:t>对于黑棋表示己方胜利次数，对于白棋表示己方失败次数</a:t>
            </a:r>
            <a:r>
              <a:rPr lang="en-US" altLang="zh-CN" sz="1200" dirty="0">
                <a:latin typeface="楷体" panose="02010609060101010101" pitchFamily="49" charset="-122"/>
                <a:ea typeface="楷体" panose="02010609060101010101" pitchFamily="49" charset="-122"/>
                <a:cs typeface="Times New Roman" panose="02020603050405020304" pitchFamily="16" charset="0"/>
              </a:rPr>
              <a:t>(</a:t>
            </a:r>
            <a:r>
              <a:rPr lang="zh-CN" altLang="zh-CN" sz="1200" dirty="0">
                <a:latin typeface="楷体" panose="02010609060101010101" pitchFamily="49" charset="-122"/>
                <a:ea typeface="楷体" panose="02010609060101010101" pitchFamily="49" charset="-122"/>
                <a:cs typeface="Times New Roman" panose="02020603050405020304" pitchFamily="16" charset="0"/>
              </a:rPr>
              <a:t>对方胜利次数</a:t>
            </a:r>
            <a:r>
              <a:rPr lang="en-US" altLang="zh-CN" sz="1200" dirty="0">
                <a:latin typeface="楷体" panose="02010609060101010101" pitchFamily="49" charset="-122"/>
                <a:ea typeface="楷体" panose="02010609060101010101" pitchFamily="49" charset="-122"/>
                <a:cs typeface="Times New Roman" panose="02020603050405020304" pitchFamily="16" charset="0"/>
              </a:rPr>
              <a:t>)</a:t>
            </a:r>
            <a:r>
              <a:rPr lang="zh-CN" altLang="zh-CN" sz="1200" dirty="0">
                <a:latin typeface="楷体" panose="02010609060101010101" pitchFamily="49" charset="-122"/>
                <a:ea typeface="楷体" panose="02010609060101010101" pitchFamily="49" charset="-122"/>
                <a:cs typeface="Times New Roman" panose="02020603050405020304" pitchFamily="16" charset="0"/>
              </a:rPr>
              <a:t>；</a:t>
            </a:r>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1852551"/>
          </a:xfrm>
          <a:solidFill>
            <a:srgbClr val="0062AC"/>
          </a:solidFill>
        </p:spPr>
        <p:txBody>
          <a:bodyPr anchor="ctr"/>
          <a:lstStyle>
            <a:lvl1pPr algn="ctr">
              <a:defRPr sz="6000">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4447" y="1"/>
            <a:ext cx="11797552" cy="669129"/>
          </a:xfrm>
          <a:noFill/>
        </p:spPr>
        <p:txBody>
          <a:bodyPr>
            <a:noAutofit/>
          </a:bodyPr>
          <a:lstStyle>
            <a:lvl1pPr>
              <a:defRPr sz="4000" b="1" baseline="0">
                <a:solidFill>
                  <a:schemeClr val="tx1"/>
                </a:solidFill>
                <a:latin typeface="Calibri" panose="020F0502020204030204" pitchFamily="34" charset="0"/>
                <a:ea typeface="黑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idx="1"/>
          </p:nvPr>
        </p:nvSpPr>
        <p:spPr>
          <a:xfrm>
            <a:off x="394447" y="789709"/>
            <a:ext cx="11355295" cy="5905661"/>
          </a:xfrm>
        </p:spPr>
        <p:txBody>
          <a:bodyPr/>
          <a:lstStyle>
            <a:lvl1pPr>
              <a:lnSpc>
                <a:spcPct val="120000"/>
              </a:lnSpc>
              <a:defRPr sz="3200" b="1" i="0" baseline="0">
                <a:ea typeface="黑体" panose="02010609060101010101" pitchFamily="49" charset="-122"/>
              </a:defRPr>
            </a:lvl1pPr>
            <a:lvl2pPr>
              <a:lnSpc>
                <a:spcPct val="120000"/>
              </a:lnSpc>
              <a:defRPr sz="3000" b="0" i="0" baseline="0">
                <a:ea typeface="华文楷体" panose="02010600040101010101" pitchFamily="2" charset="-122"/>
              </a:defRPr>
            </a:lvl2pPr>
            <a:lvl3pPr>
              <a:lnSpc>
                <a:spcPct val="120000"/>
              </a:lnSpc>
              <a:defRPr sz="2800" b="0" i="0" baseline="0">
                <a:ea typeface="华文新魏" panose="02010800040101010101" pitchFamily="2" charset="-122"/>
              </a:defRPr>
            </a:lvl3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Line 1"/>
          <p:cNvSpPr>
            <a:spLocks noChangeShapeType="1"/>
          </p:cNvSpPr>
          <p:nvPr userDrawn="1"/>
        </p:nvSpPr>
        <p:spPr bwMode="auto">
          <a:xfrm>
            <a:off x="0" y="669131"/>
            <a:ext cx="12192000" cy="0"/>
          </a:xfrm>
          <a:prstGeom prst="line">
            <a:avLst/>
          </a:prstGeom>
          <a:noFill/>
          <a:ln w="25400">
            <a:solidFill>
              <a:srgbClr val="0062AC"/>
            </a:solidFill>
            <a:miter lim="800000"/>
          </a:ln>
          <a:effectLst/>
        </p:spPr>
        <p:txBody>
          <a:bodyPr/>
          <a:lstStyle/>
          <a:p>
            <a:pPr>
              <a:buFont typeface="Times New Roman" panose="02020603050405020304" pitchFamily="16" charset="0"/>
              <a:buNone/>
              <a:defRPr/>
            </a:pPr>
            <a:endParaRPr lang="en-GB">
              <a:latin typeface="Arial" panose="020B0604020202020204" pitchFamily="34" charset="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雨课堂试卷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09600" y="2857500"/>
            <a:ext cx="10972800" cy="1143000"/>
          </a:xfrm>
        </p:spPr>
        <p:txBody>
          <a:bodyPr anchor="ctr" anchorCtr="1"/>
          <a:lstStyle>
            <a:lvl1pPr>
              <a:defRPr sz="1950"/>
            </a:lvl1pPr>
          </a:lstStyle>
          <a:p>
            <a:r>
              <a:rPr lang="zh-CN" altLang="en-US" smtClean="0"/>
              <a:t>请填写试卷标题</a:t>
            </a:r>
            <a:endParaRPr lang="zh-CN" altLang="en-US" smtClean="0"/>
          </a:p>
        </p:txBody>
      </p:sp>
      <p:sp>
        <p:nvSpPr>
          <p:cNvPr id="3" name="日期占位符 2"/>
          <p:cNvSpPr>
            <a:spLocks noGrp="1"/>
          </p:cNvSpPr>
          <p:nvPr>
            <p:ph type="dt" sz="half" idx="10"/>
          </p:nvPr>
        </p:nvSpPr>
        <p:spPr>
          <a:xfrm>
            <a:off x="1788160" y="4767263"/>
            <a:ext cx="5852160" cy="273844"/>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8615680" y="4767263"/>
            <a:ext cx="8778240" cy="273844"/>
          </a:xfrm>
        </p:spPr>
        <p:txBody>
          <a:bodyPr/>
          <a:lstStyle/>
          <a:p>
            <a:endParaRPr lang="zh-CN" altLang="en-US"/>
          </a:p>
        </p:txBody>
      </p:sp>
      <p:sp>
        <p:nvSpPr>
          <p:cNvPr id="5" name="灯片编号占位符 4"/>
          <p:cNvSpPr>
            <a:spLocks noGrp="1"/>
          </p:cNvSpPr>
          <p:nvPr>
            <p:ph type="sldNum" sz="quarter" idx="12"/>
          </p:nvPr>
        </p:nvSpPr>
        <p:spPr>
          <a:xfrm>
            <a:off x="18369280" y="4767263"/>
            <a:ext cx="5852160" cy="273844"/>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788160" y="4767263"/>
            <a:ext cx="5852160" cy="273844"/>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8615680" y="4767263"/>
            <a:ext cx="8778240" cy="273844"/>
          </a:xfrm>
        </p:spPr>
        <p:txBody>
          <a:bodyPr/>
          <a:lstStyle/>
          <a:p>
            <a:endParaRPr lang="zh-CN" altLang="en-US"/>
          </a:p>
        </p:txBody>
      </p:sp>
      <p:sp>
        <p:nvSpPr>
          <p:cNvPr id="4" name="灯片编号占位符 3"/>
          <p:cNvSpPr>
            <a:spLocks noGrp="1"/>
          </p:cNvSpPr>
          <p:nvPr>
            <p:ph type="sldNum" sz="quarter" idx="12"/>
          </p:nvPr>
        </p:nvSpPr>
        <p:spPr>
          <a:xfrm>
            <a:off x="18369280" y="4767263"/>
            <a:ext cx="5852160" cy="273844"/>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1293947" y="6580997"/>
            <a:ext cx="898052" cy="306705"/>
          </a:xfrm>
          <a:prstGeom prst="rect">
            <a:avLst/>
          </a:prstGeom>
          <a:solidFill>
            <a:srgbClr val="ED6C00"/>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sz="1400" dirty="0">
              <a:ln>
                <a:noFill/>
              </a:ln>
              <a:solidFill>
                <a:schemeClr val="bg1"/>
              </a:solidFill>
            </a:endParaRPr>
          </a:p>
        </p:txBody>
      </p:sp>
      <p:sp>
        <p:nvSpPr>
          <p:cNvPr id="2" name="Title Placeholder 1"/>
          <p:cNvSpPr>
            <a:spLocks noGrp="1"/>
          </p:cNvSpPr>
          <p:nvPr>
            <p:ph type="title"/>
          </p:nvPr>
        </p:nvSpPr>
        <p:spPr>
          <a:xfrm>
            <a:off x="0" y="1"/>
            <a:ext cx="11178636" cy="890648"/>
          </a:xfrm>
          <a:prstGeom prst="rect">
            <a:avLst/>
          </a:prstGeom>
          <a:solidFill>
            <a:srgbClr val="0062AC"/>
          </a:solidFill>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394447" y="991590"/>
            <a:ext cx="11355295" cy="5185373"/>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TextBox 12"/>
          <p:cNvSpPr txBox="1"/>
          <p:nvPr userDrawn="1"/>
        </p:nvSpPr>
        <p:spPr>
          <a:xfrm>
            <a:off x="3528060" y="6581140"/>
            <a:ext cx="7370233" cy="306705"/>
          </a:xfrm>
          <a:prstGeom prst="rect">
            <a:avLst/>
          </a:prstGeom>
          <a:solidFill>
            <a:schemeClr val="accent5">
              <a:lumMod val="75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dirty="0">
                <a:solidFill>
                  <a:schemeClr val="bg1"/>
                </a:solidFill>
              </a:rPr>
              <a:t>《</a:t>
            </a:r>
            <a:r>
              <a:rPr lang="zh-CN" altLang="en-US" sz="1400" b="0" dirty="0">
                <a:solidFill>
                  <a:schemeClr val="bg1"/>
                </a:solidFill>
              </a:rPr>
              <a:t>人工智能导论</a:t>
            </a:r>
            <a:r>
              <a:rPr lang="en-US" altLang="zh-CN" sz="1400" b="0" dirty="0">
                <a:solidFill>
                  <a:schemeClr val="bg1"/>
                </a:solidFill>
              </a:rPr>
              <a:t>》</a:t>
            </a:r>
            <a:r>
              <a:rPr lang="zh-CN" altLang="en-US" sz="1400" b="0" dirty="0">
                <a:solidFill>
                  <a:schemeClr val="bg1"/>
                </a:solidFill>
              </a:rPr>
              <a:t>本科生课程，教材</a:t>
            </a:r>
            <a:r>
              <a:rPr lang="en-US" altLang="zh-CN" sz="1400" b="0" dirty="0">
                <a:solidFill>
                  <a:schemeClr val="bg1"/>
                </a:solidFill>
              </a:rPr>
              <a:t>《</a:t>
            </a:r>
            <a:r>
              <a:rPr lang="zh-CN" altLang="en-US" sz="1400" b="0" dirty="0">
                <a:solidFill>
                  <a:schemeClr val="bg1"/>
                </a:solidFill>
              </a:rPr>
              <a:t>人工智能导论：模型与算法</a:t>
            </a:r>
            <a:r>
              <a:rPr lang="en-US" altLang="zh-CN" sz="1400" b="0" dirty="0">
                <a:solidFill>
                  <a:schemeClr val="bg1"/>
                </a:solidFill>
              </a:rPr>
              <a:t>》</a:t>
            </a:r>
            <a:endParaRPr lang="zh-CN" altLang="en-US" sz="1400" b="0" dirty="0">
              <a:solidFill>
                <a:schemeClr val="bg1"/>
              </a:solidFill>
            </a:endParaRPr>
          </a:p>
        </p:txBody>
      </p:sp>
      <p:sp>
        <p:nvSpPr>
          <p:cNvPr id="14" name="TextBox 13"/>
          <p:cNvSpPr txBox="1"/>
          <p:nvPr userDrawn="1"/>
        </p:nvSpPr>
        <p:spPr>
          <a:xfrm>
            <a:off x="0" y="6581140"/>
            <a:ext cx="3528060" cy="306705"/>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mn-lt"/>
                <a:ea typeface="+mn-ea"/>
                <a:cs typeface="+mn-cs"/>
              </a:rPr>
              <a:t>程明明</a:t>
            </a:r>
            <a:r>
              <a:rPr kumimoji="0" lang="en-US" altLang="zh-CN" sz="1400" b="0" i="0" u="none" strike="noStrike" kern="1200" cap="none" spc="0" normalizeH="0" baseline="0" noProof="0" dirty="0">
                <a:ln>
                  <a:noFill/>
                </a:ln>
                <a:solidFill>
                  <a:schemeClr val="bg1"/>
                </a:solidFill>
                <a:effectLst/>
                <a:uLnTx/>
                <a:uFillTx/>
                <a:latin typeface="+mn-lt"/>
                <a:ea typeface="+mn-ea"/>
                <a:cs typeface="+mn-cs"/>
              </a:rPr>
              <a:t>, http://mmcheng.net</a:t>
            </a:r>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2" name="TextBox 11"/>
          <p:cNvSpPr txBox="1"/>
          <p:nvPr userDrawn="1"/>
        </p:nvSpPr>
        <p:spPr>
          <a:xfrm>
            <a:off x="10898293" y="6581140"/>
            <a:ext cx="1292860" cy="306705"/>
          </a:xfrm>
          <a:prstGeom prst="rect">
            <a:avLst/>
          </a:prstGeom>
          <a:solidFill>
            <a:schemeClr val="accent5">
              <a:lumMod val="50000"/>
            </a:schemeClr>
          </a:solidFill>
        </p:spPr>
        <p:txBody>
          <a:bodyPr wrap="square" rtlCol="0">
            <a:spAutoFit/>
          </a:bodyPr>
          <a:lstStyle/>
          <a:p>
            <a:pPr algn="ctr"/>
            <a:fld id="{C603BFBC-EF15-48A5-8249-0FEAC4BE5DBB}" type="slidenum">
              <a:rPr lang="en-US" sz="1400" smtClean="0">
                <a:solidFill>
                  <a:schemeClr val="bg1"/>
                </a:solidFill>
              </a:rPr>
            </a:fld>
            <a:endParaRPr lang="en-US" sz="14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GIF"/><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9" Type="http://schemas.openxmlformats.org/officeDocument/2006/relationships/slideLayout" Target="../slideLayouts/slideLayout4.xml"/><Relationship Id="rId18" Type="http://schemas.openxmlformats.org/officeDocument/2006/relationships/tags" Target="../tags/tag18.xml"/><Relationship Id="rId17" Type="http://schemas.openxmlformats.org/officeDocument/2006/relationships/image" Target="../media/image1.png"/><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9" Type="http://schemas.openxmlformats.org/officeDocument/2006/relationships/slideLayout" Target="../slideLayouts/slideLayout4.xml"/><Relationship Id="rId18" Type="http://schemas.openxmlformats.org/officeDocument/2006/relationships/tags" Target="../tags/tag35.xml"/><Relationship Id="rId17" Type="http://schemas.openxmlformats.org/officeDocument/2006/relationships/image" Target="../media/image1.png"/><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9" Type="http://schemas.openxmlformats.org/officeDocument/2006/relationships/slideLayout" Target="../slideLayouts/slideLayout4.xml"/><Relationship Id="rId18" Type="http://schemas.openxmlformats.org/officeDocument/2006/relationships/tags" Target="../tags/tag52.xml"/><Relationship Id="rId17" Type="http://schemas.openxmlformats.org/officeDocument/2006/relationships/image" Target="../media/image1.png"/><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GI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9.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0" Type="http://schemas.openxmlformats.org/officeDocument/2006/relationships/slideLayout" Target="../slideLayouts/slideLayout2.xml"/><Relationship Id="rId1" Type="http://schemas.openxmlformats.org/officeDocument/2006/relationships/image" Target="../media/image50.png"/></Relationships>
</file>

<file path=ppt/slides/_rels/slide5.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image" Target="../media/image2.jpeg"/><Relationship Id="rId2" Type="http://schemas.openxmlformats.org/officeDocument/2006/relationships/tags" Target="../tags/tag54.xml"/><Relationship Id="rId14" Type="http://schemas.openxmlformats.org/officeDocument/2006/relationships/slideLayout" Target="../slideLayouts/slideLayout4.xml"/><Relationship Id="rId13" Type="http://schemas.openxmlformats.org/officeDocument/2006/relationships/tags" Target="../tags/tag63.xml"/><Relationship Id="rId12" Type="http://schemas.openxmlformats.org/officeDocument/2006/relationships/image" Target="../media/image1.png"/><Relationship Id="rId11" Type="http://schemas.openxmlformats.org/officeDocument/2006/relationships/tags" Target="../tags/tag62.xml"/><Relationship Id="rId10" Type="http://schemas.openxmlformats.org/officeDocument/2006/relationships/tags" Target="../tags/tag61.xml"/><Relationship Id="rId1" Type="http://schemas.openxmlformats.org/officeDocument/2006/relationships/tags" Target="../tags/tag53.xml"/></Relationships>
</file>

<file path=ppt/slides/_rels/slide50.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2" Type="http://schemas.openxmlformats.org/officeDocument/2006/relationships/slideLayout" Target="../slideLayouts/slideLayout2.xml"/><Relationship Id="rId11" Type="http://schemas.openxmlformats.org/officeDocument/2006/relationships/image" Target="../media/image61.png"/><Relationship Id="rId10" Type="http://schemas.openxmlformats.org/officeDocument/2006/relationships/image" Target="../media/image60.png"/><Relationship Id="rId1" Type="http://schemas.openxmlformats.org/officeDocument/2006/relationships/image" Target="../media/image50.png"/></Relationships>
</file>

<file path=ppt/slides/_rels/slide5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52.xml.rels><?xml version="1.0" encoding="UTF-8" standalone="yes"?>
<Relationships xmlns="http://schemas.openxmlformats.org/package/2006/relationships"><Relationship Id="rId9" Type="http://schemas.openxmlformats.org/officeDocument/2006/relationships/image" Target="../media/image62.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0" Type="http://schemas.openxmlformats.org/officeDocument/2006/relationships/slideLayout" Target="../slideLayouts/slideLayout2.xml"/><Relationship Id="rId1" Type="http://schemas.openxmlformats.org/officeDocument/2006/relationships/image" Target="../media/image50.png"/></Relationships>
</file>

<file path=ppt/slides/_rels/slide53.xml.rels><?xml version="1.0" encoding="UTF-8" standalone="yes"?>
<Relationships xmlns="http://schemas.openxmlformats.org/package/2006/relationships"><Relationship Id="rId9" Type="http://schemas.openxmlformats.org/officeDocument/2006/relationships/image" Target="../media/image62.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0" Type="http://schemas.openxmlformats.org/officeDocument/2006/relationships/slideLayout" Target="../slideLayouts/slideLayout2.xml"/><Relationship Id="rId1" Type="http://schemas.openxmlformats.org/officeDocument/2006/relationships/image" Target="../media/image50.png"/></Relationships>
</file>

<file path=ppt/slides/_rels/slide54.xml.rels><?xml version="1.0" encoding="UTF-8" standalone="yes"?>
<Relationships xmlns="http://schemas.openxmlformats.org/package/2006/relationships"><Relationship Id="rId9" Type="http://schemas.openxmlformats.org/officeDocument/2006/relationships/image" Target="../media/image63.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0" Type="http://schemas.openxmlformats.org/officeDocument/2006/relationships/slideLayout" Target="../slideLayouts/slideLayout2.xml"/><Relationship Id="rId1" Type="http://schemas.openxmlformats.org/officeDocument/2006/relationships/image" Target="../media/image50.png"/></Relationships>
</file>

<file path=ppt/slides/_rels/slide55.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2" Type="http://schemas.openxmlformats.org/officeDocument/2006/relationships/slideLayout" Target="../slideLayouts/slideLayout2.xml"/><Relationship Id="rId11" Type="http://schemas.openxmlformats.org/officeDocument/2006/relationships/image" Target="../media/image61.png"/><Relationship Id="rId10" Type="http://schemas.openxmlformats.org/officeDocument/2006/relationships/image" Target="../media/image60.png"/><Relationship Id="rId1" Type="http://schemas.openxmlformats.org/officeDocument/2006/relationships/image" Target="../media/image50.png"/></Relationships>
</file>

<file path=ppt/slides/_rels/slide56.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1" Type="http://schemas.openxmlformats.org/officeDocument/2006/relationships/notesSlide" Target="../notesSlides/notesSlide4.xml"/><Relationship Id="rId10" Type="http://schemas.openxmlformats.org/officeDocument/2006/relationships/slideLayout" Target="../slideLayouts/slideLayout2.xml"/><Relationship Id="rId1"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64.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810" y="2"/>
            <a:ext cx="12200255" cy="1909010"/>
          </a:xfrm>
        </p:spPr>
        <p:txBody>
          <a:bodyPr>
            <a:normAutofit/>
          </a:bodyPr>
          <a:lstStyle/>
          <a:p>
            <a:pPr>
              <a:spcAft>
                <a:spcPts val="0"/>
              </a:spcAft>
            </a:pPr>
            <a:r>
              <a:rPr lang="zh-CN" altLang="en-US" sz="8000" b="1"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搜索求解</a:t>
            </a:r>
            <a:r>
              <a:rPr lang="en-US" altLang="zh-CN" sz="8000" b="1"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2</a:t>
            </a:r>
            <a:endParaRPr lang="en-US" altLang="zh-CN" sz="8000" b="1" u="heavy"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endParaRPr>
          </a:p>
        </p:txBody>
      </p:sp>
      <p:sp>
        <p:nvSpPr>
          <p:cNvPr id="5" name="Subtitle 2"/>
          <p:cNvSpPr txBox="1"/>
          <p:nvPr/>
        </p:nvSpPr>
        <p:spPr>
          <a:xfrm>
            <a:off x="1794510" y="2217442"/>
            <a:ext cx="8602980" cy="24231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主讲：郭春乐、刘夏雷</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南开大学计算机学院</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en-US" altLang="zh-CN" sz="4800" dirty="0">
                <a:ln w="0"/>
                <a:effectLst>
                  <a:outerShdw blurRad="38100" dist="19050" dir="2700000" algn="tl" rotWithShape="0">
                    <a:schemeClr val="dk1">
                      <a:alpha val="40000"/>
                    </a:schemeClr>
                  </a:outerShdw>
                </a:effectLst>
                <a:ea typeface="华文楷体" panose="02010600040101010101" pitchFamily="2" charset="-122"/>
              </a:rPr>
              <a:t> </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
        <p:nvSpPr>
          <p:cNvPr id="4" name="Subtitle 2"/>
          <p:cNvSpPr txBox="1"/>
          <p:nvPr/>
        </p:nvSpPr>
        <p:spPr>
          <a:xfrm>
            <a:off x="632258" y="5163519"/>
            <a:ext cx="11036969" cy="6420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致谢：本课件主要内容来自浙江大学吴飞教授、</a:t>
            </a:r>
            <a:endParaRPr lang="zh-CN" altLang="en-US"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南开大学程明明教授</a:t>
            </a:r>
            <a:endParaRPr lang="en-US" altLang="zh-CN"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endParaRPr lang="zh-CN" altLang="en-US" dirty="0"/>
          </a:p>
        </p:txBody>
      </p:sp>
      <p:sp>
        <p:nvSpPr>
          <p:cNvPr id="3" name="内容占位符 2"/>
          <p:cNvSpPr>
            <a:spLocks noGrp="1"/>
          </p:cNvSpPr>
          <p:nvPr>
            <p:ph idx="1"/>
          </p:nvPr>
        </p:nvSpPr>
        <p:spPr/>
        <p:txBody>
          <a:bodyPr/>
          <a:lstStyle/>
          <a:p>
            <a:r>
              <a:rPr lang="zh-CN" altLang="en-US" dirty="0"/>
              <a:t>本课程目前主要讨论在确定的、全局可观察的、竞争对手轮流行动、零和游戏</a:t>
            </a:r>
            <a:r>
              <a:rPr lang="en-US" altLang="zh-CN" dirty="0"/>
              <a:t>(zero-sum)</a:t>
            </a:r>
            <a:r>
              <a:rPr lang="zh-CN" altLang="en-US" dirty="0"/>
              <a:t>下的对抗搜索</a:t>
            </a:r>
            <a:endParaRPr lang="zh-CN" altLang="en-US" dirty="0"/>
          </a:p>
          <a:p>
            <a:pPr lvl="1"/>
            <a:r>
              <a:rPr lang="zh-CN" altLang="en-US" dirty="0">
                <a:latin typeface="Times New Roman" panose="02020603050405020304" pitchFamily="16" charset="0"/>
                <a:cs typeface="Times New Roman" panose="02020603050405020304" pitchFamily="16" charset="0"/>
              </a:rPr>
              <a:t>所谓零和博弈是博弈论的一个概念，属非合作博弈。指参与博弈的各方，在严格竞争下，一方的收益必然意味着另一方的损失，博弈各方的收益和损失相加总和永远为“零”，双方不存在合作的可能。与“零和”对应，“双赢博弈”的基本理论就是“利己”不“损人”，通过谈判、合作达到皆大欢喜的结果。</a:t>
            </a:r>
            <a:endParaRPr lang="zh-CN" altLang="en-US" dirty="0">
              <a:latin typeface="Times New Roman" panose="02020603050405020304" pitchFamily="16" charset="0"/>
              <a:cs typeface="Times New Roman" panose="02020603050405020304" pitchFamily="16" charset="0"/>
            </a:endParaRPr>
          </a:p>
          <a:p>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剪枝搜索</a:t>
            </a:r>
            <a:endParaRPr lang="zh-CN" altLang="en-US" dirty="0"/>
          </a:p>
        </p:txBody>
      </p:sp>
      <p:sp>
        <p:nvSpPr>
          <p:cNvPr id="3" name="内容占位符 2"/>
          <p:cNvSpPr>
            <a:spLocks noGrp="1"/>
          </p:cNvSpPr>
          <p:nvPr>
            <p:ph idx="1"/>
          </p:nvPr>
        </p:nvSpPr>
        <p:spPr/>
        <p:txBody>
          <a:bodyPr/>
          <a:lstStyle/>
          <a:p>
            <a:r>
              <a:rPr lang="zh-CN" altLang="en-US" dirty="0"/>
              <a:t>在极小化极大算法</a:t>
            </a:r>
            <a:r>
              <a:rPr lang="en-US" altLang="zh-CN" dirty="0"/>
              <a:t>(minimax</a:t>
            </a:r>
            <a:r>
              <a:rPr lang="zh-CN" altLang="en-US" dirty="0"/>
              <a:t>算法</a:t>
            </a:r>
            <a:r>
              <a:rPr lang="en-US" altLang="zh-CN" dirty="0"/>
              <a:t>)</a:t>
            </a:r>
            <a:r>
              <a:rPr lang="zh-CN" altLang="en-US" dirty="0"/>
              <a:t>中减少所搜索的搜索树节点数。该算法和极小化极大算法所得结论相同，但剪去了不影响最终结果的搜索分枝。</a:t>
            </a:r>
            <a:endParaRPr lang="zh-CN" altLang="en-US" dirty="0"/>
          </a:p>
          <a:p>
            <a:endParaRPr lang="zh-CN" altLang="en-US" dirty="0"/>
          </a:p>
        </p:txBody>
      </p:sp>
      <mc:AlternateContent xmlns:mc="http://schemas.openxmlformats.org/markup-compatibility/2006">
        <mc:Choice xmlns:a14="http://schemas.microsoft.com/office/drawing/2010/main" Requires="a14">
          <p:sp>
            <p:nvSpPr>
              <p:cNvPr id="4" name="TextBox 3"/>
              <p:cNvSpPr txBox="1"/>
              <p:nvPr/>
            </p:nvSpPr>
            <p:spPr>
              <a:xfrm>
                <a:off x="277218" y="2605727"/>
                <a:ext cx="5295153" cy="265777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a:ea typeface="黑体" panose="02010609060101010101" pitchFamily="49" charset="-122"/>
                        </a:rPr>
                        <m:t>𝑀𝐼𝑁𝐼𝑀𝐴𝑋</m:t>
                      </m:r>
                      <m:r>
                        <a:rPr lang="en-US" altLang="zh-CN" sz="2800" i="1" smtClean="0">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𝑟𝑜𝑜𝑡</m:t>
                      </m:r>
                      <m:r>
                        <a:rPr lang="en-US" altLang="zh-CN" sz="2800" i="1" smtClean="0">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m:t>
                      </m:r>
                      <m:r>
                        <m:rPr>
                          <m:sty m:val="p"/>
                        </m:rPr>
                        <a:rPr lang="en-US" altLang="zh-CN" sz="2800">
                          <a:latin typeface="Cambria Math" panose="02040503050406030204"/>
                          <a:ea typeface="黑体" panose="02010609060101010101" pitchFamily="49" charset="-122"/>
                        </a:rPr>
                        <m:t>max</m:t>
                      </m:r>
                      <m:r>
                        <a:rPr lang="en-US" altLang="zh-CN" sz="2800" i="1">
                          <a:latin typeface="Cambria Math" panose="02040503050406030204"/>
                          <a:ea typeface="黑体" panose="02010609060101010101" pitchFamily="49" charset="-122"/>
                        </a:rPr>
                        <m:t>⁡</m:t>
                      </m:r>
                      <m:r>
                        <a:rPr lang="en-US" altLang="zh-CN" sz="2800" i="1" smtClean="0">
                          <a:latin typeface="Cambria Math" panose="02040503050406030204"/>
                          <a:ea typeface="黑体" panose="02010609060101010101" pitchFamily="49" charset="-122"/>
                        </a:rPr>
                        <m:t>(</m:t>
                      </m:r>
                      <m:func>
                        <m:funcPr>
                          <m:ctrlPr>
                            <a:rPr lang="en-US" altLang="zh-CN" sz="2800" i="1">
                              <a:latin typeface="Cambria Math" panose="02040503050406030204" pitchFamily="18" charset="0"/>
                              <a:ea typeface="黑体" panose="02010609060101010101" pitchFamily="49" charset="-122"/>
                            </a:rPr>
                          </m:ctrlPr>
                        </m:funcPr>
                        <m:fName>
                          <m:r>
                            <m:rPr>
                              <m:sty m:val="p"/>
                            </m:rPr>
                            <a:rPr lang="en-US" altLang="zh-CN" sz="2800">
                              <a:latin typeface="Cambria Math" panose="02040503050406030204"/>
                              <a:ea typeface="黑体" panose="02010609060101010101" pitchFamily="49" charset="-122"/>
                            </a:rPr>
                            <m:t>min</m:t>
                          </m:r>
                        </m:fName>
                        <m:e>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a:ea typeface="黑体" panose="02010609060101010101" pitchFamily="49" charset="-122"/>
                                </a:rPr>
                                <m:t>3</m:t>
                              </m:r>
                              <m:r>
                                <a:rPr lang="en-US" altLang="zh-CN" sz="2800" b="0" i="1" smtClean="0">
                                  <a:latin typeface="Cambria Math" panose="02040503050406030204" pitchFamily="18" charset="0"/>
                                  <a:ea typeface="黑体" panose="02010609060101010101" pitchFamily="49" charset="-122"/>
                                </a:rPr>
                                <m:t>,</m:t>
                              </m:r>
                              <m:r>
                                <a:rPr lang="en-US" altLang="zh-CN" sz="2800" i="1">
                                  <a:latin typeface="Cambria Math" panose="02040503050406030204"/>
                                  <a:ea typeface="黑体" panose="02010609060101010101" pitchFamily="49" charset="-122"/>
                                </a:rPr>
                                <m:t>12</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8</m:t>
                              </m:r>
                            </m:e>
                          </m:d>
                        </m:e>
                      </m:func>
                      <m:r>
                        <a:rPr lang="en-US" altLang="zh-CN" sz="2800" i="1">
                          <a:latin typeface="Cambria Math" panose="02040503050406030204"/>
                          <a:ea typeface="黑体" panose="02010609060101010101" pitchFamily="49" charset="-122"/>
                        </a:rPr>
                        <m:t>,</m:t>
                      </m:r>
                      <m:func>
                        <m:funcPr>
                          <m:ctrlPr>
                            <a:rPr lang="en-US" altLang="zh-CN" sz="2800" i="1">
                              <a:latin typeface="Cambria Math" panose="02040503050406030204" pitchFamily="18" charset="0"/>
                              <a:ea typeface="黑体" panose="02010609060101010101" pitchFamily="49" charset="-122"/>
                            </a:rPr>
                          </m:ctrlPr>
                        </m:funcPr>
                        <m:fName>
                          <m:r>
                            <m:rPr>
                              <m:sty m:val="p"/>
                            </m:rPr>
                            <a:rPr lang="en-US" altLang="zh-CN" sz="2800">
                              <a:latin typeface="Cambria Math" panose="02040503050406030204"/>
                              <a:ea typeface="黑体" panose="02010609060101010101" pitchFamily="49" charset="-122"/>
                            </a:rPr>
                            <m:t>min</m:t>
                          </m:r>
                        </m:fName>
                        <m:e>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a:ea typeface="黑体" panose="02010609060101010101" pitchFamily="49" charset="-122"/>
                                </a:rPr>
                                <m:t>2</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𝑥</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𝑦</m:t>
                              </m:r>
                            </m:e>
                          </m:d>
                        </m:e>
                      </m:func>
                      <m:r>
                        <a:rPr lang="en-US" altLang="zh-CN" sz="2800" i="1">
                          <a:latin typeface="Cambria Math" panose="02040503050406030204"/>
                          <a:ea typeface="黑体" panose="02010609060101010101" pitchFamily="49" charset="-122"/>
                        </a:rPr>
                        <m:t>,</m:t>
                      </m:r>
                      <m:func>
                        <m:funcPr>
                          <m:ctrlPr>
                            <a:rPr lang="en-US" altLang="zh-CN" sz="2800" i="1">
                              <a:latin typeface="Cambria Math" panose="02040503050406030204" pitchFamily="18" charset="0"/>
                              <a:ea typeface="黑体" panose="02010609060101010101" pitchFamily="49" charset="-122"/>
                            </a:rPr>
                          </m:ctrlPr>
                        </m:funcPr>
                        <m:fName>
                          <m:r>
                            <m:rPr>
                              <m:sty m:val="p"/>
                            </m:rPr>
                            <a:rPr lang="en-US" altLang="zh-CN" sz="2800">
                              <a:latin typeface="Cambria Math" panose="02040503050406030204"/>
                              <a:ea typeface="黑体" panose="02010609060101010101" pitchFamily="49" charset="-122"/>
                            </a:rPr>
                            <m:t>min</m:t>
                          </m:r>
                        </m:fName>
                        <m:e>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a:ea typeface="黑体" panose="02010609060101010101" pitchFamily="49" charset="-122"/>
                                </a:rPr>
                                <m:t>14</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5</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2</m:t>
                              </m:r>
                            </m:e>
                          </m:d>
                        </m:e>
                      </m:func>
                      <m:r>
                        <a:rPr lang="en-US" altLang="zh-CN" sz="2800" i="1">
                          <a:latin typeface="Cambria Math" panose="02040503050406030204"/>
                          <a:ea typeface="黑体" panose="02010609060101010101" pitchFamily="49" charset="-122"/>
                        </a:rPr>
                        <m:t>=</m:t>
                      </m:r>
                      <m:func>
                        <m:funcPr>
                          <m:ctrlPr>
                            <a:rPr lang="en-US" altLang="zh-CN" sz="2800" i="1">
                              <a:latin typeface="Cambria Math" panose="02040503050406030204" pitchFamily="18" charset="0"/>
                              <a:ea typeface="黑体" panose="02010609060101010101" pitchFamily="49" charset="-122"/>
                            </a:rPr>
                          </m:ctrlPr>
                        </m:funcPr>
                        <m:fName>
                          <m:r>
                            <m:rPr>
                              <m:sty m:val="p"/>
                            </m:rPr>
                            <a:rPr lang="en-US" altLang="zh-CN" sz="2800">
                              <a:latin typeface="Cambria Math" panose="02040503050406030204"/>
                              <a:ea typeface="黑体" panose="02010609060101010101" pitchFamily="49" charset="-122"/>
                            </a:rPr>
                            <m:t>max</m:t>
                          </m:r>
                        </m:fName>
                        <m:e>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a:ea typeface="黑体" panose="02010609060101010101" pitchFamily="49" charset="-122"/>
                                </a:rPr>
                                <m:t>3</m:t>
                              </m:r>
                              <m:r>
                                <a:rPr lang="en-US" altLang="zh-CN" sz="2800" i="1">
                                  <a:latin typeface="Cambria Math" panose="02040503050406030204"/>
                                  <a:ea typeface="黑体" panose="02010609060101010101" pitchFamily="49" charset="-122"/>
                                </a:rPr>
                                <m:t>,</m:t>
                              </m:r>
                              <m:func>
                                <m:funcPr>
                                  <m:ctrlPr>
                                    <a:rPr lang="en-US" altLang="zh-CN" sz="2800" i="1">
                                      <a:latin typeface="Cambria Math" panose="02040503050406030204" pitchFamily="18" charset="0"/>
                                      <a:ea typeface="黑体" panose="02010609060101010101" pitchFamily="49" charset="-122"/>
                                    </a:rPr>
                                  </m:ctrlPr>
                                </m:funcPr>
                                <m:fName>
                                  <m:r>
                                    <m:rPr>
                                      <m:sty m:val="p"/>
                                    </m:rPr>
                                    <a:rPr lang="en-US" altLang="zh-CN" sz="2800">
                                      <a:latin typeface="Cambria Math" panose="02040503050406030204"/>
                                      <a:ea typeface="黑体" panose="02010609060101010101" pitchFamily="49" charset="-122"/>
                                    </a:rPr>
                                    <m:t>min</m:t>
                                  </m:r>
                                </m:fName>
                                <m:e>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a:ea typeface="黑体" panose="02010609060101010101" pitchFamily="49" charset="-122"/>
                                        </a:rPr>
                                        <m:t>2</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𝑥</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𝑦</m:t>
                                      </m:r>
                                    </m:e>
                                  </m:d>
                                </m:e>
                              </m:func>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2</m:t>
                              </m:r>
                            </m:e>
                          </m:d>
                        </m:e>
                      </m:func>
                    </m:oMath>
                  </m:oMathPara>
                </a14:m>
                <a:endParaRPr lang="en-US" altLang="zh-CN" sz="2800" i="1" dirty="0">
                  <a:latin typeface="Cambria Math" panose="02040503050406030204"/>
                  <a:ea typeface="黑体" panose="02010609060101010101" pitchFamily="49" charset="-122"/>
                </a:endParaRPr>
              </a:p>
              <a:p>
                <a14:m>
                  <m:oMath xmlns:m="http://schemas.openxmlformats.org/officeDocument/2006/math">
                    <m:r>
                      <a:rPr lang="en-US" altLang="zh-CN" sz="2800" i="1">
                        <a:latin typeface="Cambria Math" panose="02040503050406030204"/>
                        <a:ea typeface="黑体" panose="02010609060101010101" pitchFamily="49" charset="-122"/>
                      </a:rPr>
                      <m:t>=</m:t>
                    </m:r>
                    <m:func>
                      <m:funcPr>
                        <m:ctrlPr>
                          <a:rPr lang="en-US" altLang="zh-CN" sz="2800" i="1">
                            <a:latin typeface="Cambria Math" panose="02040503050406030204" pitchFamily="18" charset="0"/>
                            <a:ea typeface="黑体" panose="02010609060101010101" pitchFamily="49" charset="-122"/>
                          </a:rPr>
                        </m:ctrlPr>
                      </m:funcPr>
                      <m:fName>
                        <m:r>
                          <m:rPr>
                            <m:sty m:val="p"/>
                          </m:rPr>
                          <a:rPr lang="en-US" altLang="zh-CN" sz="2800">
                            <a:latin typeface="Cambria Math" panose="02040503050406030204"/>
                            <a:ea typeface="黑体" panose="02010609060101010101" pitchFamily="49" charset="-122"/>
                          </a:rPr>
                          <m:t>max</m:t>
                        </m:r>
                      </m:fName>
                      <m:e>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a:ea typeface="黑体" panose="02010609060101010101" pitchFamily="49" charset="-122"/>
                              </a:rPr>
                              <m:t>3</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𝑧</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2</m:t>
                            </m:r>
                          </m:e>
                        </m:d>
                      </m:e>
                    </m:func>
                  </m:oMath>
                </a14:m>
                <a:r>
                  <a:rPr lang="en-US" altLang="zh-CN" sz="2800" dirty="0">
                    <a:ea typeface="黑体" panose="02010609060101010101" pitchFamily="49" charset="-122"/>
                  </a:rPr>
                  <a:t>=3</a:t>
                </a:r>
                <a:endParaRPr lang="en-US" altLang="zh-CN" sz="2800" dirty="0">
                  <a:ea typeface="黑体" panose="02010609060101010101" pitchFamily="49" charset="-122"/>
                </a:endParaRPr>
              </a:p>
              <a:p>
                <a:endParaRPr lang="en-US" altLang="zh-CN" sz="2800" dirty="0">
                  <a:ea typeface="黑体" panose="02010609060101010101" pitchFamily="49" charset="-122"/>
                </a:endParaRPr>
              </a:p>
              <a:p>
                <a14:m>
                  <m:oMath xmlns:m="http://schemas.openxmlformats.org/officeDocument/2006/math">
                    <m:r>
                      <a:rPr lang="en-US" altLang="zh-CN" sz="2800" i="1">
                        <a:latin typeface="Cambria Math" panose="02040503050406030204"/>
                        <a:ea typeface="黑体" panose="02010609060101010101" pitchFamily="49" charset="-122"/>
                      </a:rPr>
                      <m:t>𝑤ℎ𝑒𝑟𝑒</m:t>
                    </m:r>
                    <m:r>
                      <a:rPr lang="en-US" altLang="zh-CN" sz="2800" i="1">
                        <a:latin typeface="Cambria Math" panose="02040503050406030204"/>
                        <a:ea typeface="黑体" panose="02010609060101010101" pitchFamily="49" charset="-122"/>
                      </a:rPr>
                      <m:t> </m:t>
                    </m:r>
                    <m:r>
                      <a:rPr lang="en-US" altLang="zh-CN" sz="2800" i="1">
                        <a:latin typeface="Cambria Math" panose="02040503050406030204"/>
                        <a:ea typeface="黑体" panose="02010609060101010101" pitchFamily="49" charset="-122"/>
                      </a:rPr>
                      <m:t>𝑧</m:t>
                    </m:r>
                    <m:r>
                      <a:rPr lang="en-US" altLang="zh-CN" sz="2800" i="1">
                        <a:latin typeface="Cambria Math" panose="02040503050406030204"/>
                        <a:ea typeface="黑体" panose="02010609060101010101" pitchFamily="49" charset="-122"/>
                      </a:rPr>
                      <m:t>=</m:t>
                    </m:r>
                    <m:r>
                      <m:rPr>
                        <m:sty m:val="p"/>
                      </m:rPr>
                      <a:rPr lang="en-US" altLang="zh-CN" sz="2800">
                        <a:latin typeface="Cambria Math" panose="02040503050406030204"/>
                        <a:ea typeface="黑体" panose="02010609060101010101" pitchFamily="49" charset="-122"/>
                      </a:rPr>
                      <m:t>min</m:t>
                    </m:r>
                    <m:r>
                      <a:rPr lang="en-US" altLang="zh-CN" sz="2800" i="1">
                        <a:latin typeface="Cambria Math" panose="02040503050406030204"/>
                        <a:ea typeface="黑体" panose="02010609060101010101" pitchFamily="49" charset="-122"/>
                      </a:rPr>
                      <m:t>⁡</m:t>
                    </m:r>
                    <m:r>
                      <a:rPr lang="en-US" altLang="zh-CN" sz="2800" i="1" smtClean="0">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2</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𝑥</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𝑦</m:t>
                    </m:r>
                    <m:r>
                      <a:rPr lang="en-US" altLang="zh-CN" sz="2800" i="1" smtClean="0">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2</m:t>
                    </m:r>
                  </m:oMath>
                </a14:m>
                <a:r>
                  <a:rPr lang="en-US" altLang="zh-CN" sz="2800" dirty="0">
                    <a:ea typeface="黑体" panose="02010609060101010101" pitchFamily="49" charset="-122"/>
                  </a:rPr>
                  <a:t>                                   </a:t>
                </a:r>
                <a:endParaRPr lang="zh-CN" altLang="en-US" sz="2800" dirty="0">
                  <a:ea typeface="黑体" panose="02010609060101010101" pitchFamily="49" charset="-122"/>
                </a:endParaRPr>
              </a:p>
            </p:txBody>
          </p:sp>
        </mc:Choice>
        <mc:Fallback>
          <p:sp>
            <p:nvSpPr>
              <p:cNvPr id="4" name="TextBox 3"/>
              <p:cNvSpPr txBox="1">
                <a:spLocks noRot="1" noChangeAspect="1" noMove="1" noResize="1" noEditPoints="1" noAdjustHandles="1" noChangeArrowheads="1" noChangeShapeType="1" noTextEdit="1"/>
              </p:cNvSpPr>
              <p:nvPr/>
            </p:nvSpPr>
            <p:spPr>
              <a:xfrm>
                <a:off x="277218" y="2605727"/>
                <a:ext cx="5295153" cy="2657779"/>
              </a:xfrm>
              <a:prstGeom prst="rect">
                <a:avLst/>
              </a:prstGeom>
              <a:blipFill rotWithShape="1">
                <a:blip r:embed="rId1"/>
                <a:stretch>
                  <a:fillRect l="-7" t="-12" r="-33465" b="24"/>
                </a:stretch>
              </a:blipFill>
            </p:spPr>
            <p:txBody>
              <a:bodyPr/>
              <a:lstStyle/>
              <a:p>
                <a:r>
                  <a:rPr lang="zh-CN" altLang="en-US">
                    <a:noFill/>
                  </a:rPr>
                  <a:t> </a:t>
                </a:r>
              </a:p>
            </p:txBody>
          </p:sp>
        </mc:Fallback>
      </mc:AlternateContent>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576" t="1098" r="15867" b="35715"/>
          <a:stretch>
            <a:fillRect/>
          </a:stretch>
        </p:blipFill>
        <p:spPr bwMode="auto">
          <a:xfrm>
            <a:off x="6619630" y="3753848"/>
            <a:ext cx="5477341" cy="2800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6" name="矩形 5"/>
              <p:cNvSpPr/>
              <p:nvPr/>
            </p:nvSpPr>
            <p:spPr>
              <a:xfrm>
                <a:off x="394447" y="5263506"/>
                <a:ext cx="4666073" cy="1200329"/>
              </a:xfrm>
              <a:prstGeom prst="rect">
                <a:avLst/>
              </a:prstGeom>
            </p:spPr>
            <p:txBody>
              <a:bodyPr wrap="square">
                <a:spAutoFit/>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可以看出：根节点</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即 </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MAX</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选手</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的选择与</a:t>
                </a:r>
                <a14:m>
                  <m:oMath xmlns:m="http://schemas.openxmlformats.org/officeDocument/2006/math">
                    <m:r>
                      <a:rPr lang="en-US" altLang="zh-CN" sz="2400" i="1">
                        <a:latin typeface="Cambria Math" panose="02040503050406030204"/>
                        <a:ea typeface="黑体" panose="02010609060101010101" pitchFamily="49" charset="-122"/>
                        <a:cs typeface="Times New Roman" panose="02020603050405020304" pitchFamily="16" charset="0"/>
                      </a:rPr>
                      <m:t>𝑥</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2400" i="1">
                        <a:latin typeface="Cambria Math" panose="02040503050406030204"/>
                        <a:ea typeface="黑体" panose="02010609060101010101" pitchFamily="49" charset="-122"/>
                        <a:cs typeface="Times New Roman" panose="02020603050405020304" pitchFamily="16" charset="0"/>
                      </a:rPr>
                      <m:t>𝑦</m:t>
                    </m:r>
                    <m:r>
                      <a:rPr lang="en-US" altLang="zh-CN" sz="2400" i="1">
                        <a:latin typeface="Cambria Math" panose="02040503050406030204"/>
                        <a:ea typeface="黑体" panose="02010609060101010101" pitchFamily="49" charset="-122"/>
                        <a:cs typeface="Times New Roman" panose="02020603050405020304" pitchFamily="16" charset="0"/>
                      </a:rPr>
                      <m:t> </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两个值无关</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因此，</a:t>
                </a:r>
                <a:r>
                  <a:rPr lang="en-US" altLang="zh-CN" sz="2400" dirty="0">
                    <a:ea typeface="黑体" panose="02010609060101010101" pitchFamily="49" charset="-122"/>
                    <a:cs typeface="Times New Roman" panose="02020603050405020304" pitchFamily="16" charset="0"/>
                  </a:rPr>
                  <a:t> </a:t>
                </a:r>
                <a14:m>
                  <m:oMath xmlns:m="http://schemas.openxmlformats.org/officeDocument/2006/math">
                    <m:r>
                      <a:rPr lang="en-US" altLang="zh-CN" sz="2400" i="1">
                        <a:latin typeface="Cambria Math" panose="02040503050406030204"/>
                        <a:ea typeface="黑体" panose="02010609060101010101" pitchFamily="49" charset="-122"/>
                        <a:cs typeface="Times New Roman" panose="02020603050405020304" pitchFamily="16" charset="0"/>
                      </a:rPr>
                      <m:t>𝑥</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2400" i="1">
                        <a:latin typeface="Cambria Math" panose="02040503050406030204"/>
                        <a:ea typeface="黑体" panose="02010609060101010101" pitchFamily="49" charset="-122"/>
                        <a:cs typeface="Times New Roman" panose="02020603050405020304" pitchFamily="16" charset="0"/>
                      </a:rPr>
                      <m:t>𝑦</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可以被剪枝去除</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 name="矩形 5"/>
              <p:cNvSpPr>
                <a:spLocks noRot="1" noChangeAspect="1" noMove="1" noResize="1" noEditPoints="1" noAdjustHandles="1" noChangeArrowheads="1" noChangeShapeType="1" noTextEdit="1"/>
              </p:cNvSpPr>
              <p:nvPr/>
            </p:nvSpPr>
            <p:spPr>
              <a:xfrm>
                <a:off x="394447" y="5263506"/>
                <a:ext cx="4666073" cy="1200329"/>
              </a:xfrm>
              <a:prstGeom prst="rect">
                <a:avLst/>
              </a:prstGeom>
              <a:blipFill rotWithShape="1">
                <a:blip r:embed="rId3"/>
                <a:stretch>
                  <a:fillRect l="-2" t="-52" r="4" b="14"/>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剪枝搜索</a:t>
            </a:r>
            <a:endParaRPr lang="zh-CN" altLang="en-US" dirty="0"/>
          </a:p>
        </p:txBody>
      </p:sp>
      <p:sp>
        <p:nvSpPr>
          <p:cNvPr id="3" name="内容占位符 2"/>
          <p:cNvSpPr>
            <a:spLocks noGrp="1"/>
          </p:cNvSpPr>
          <p:nvPr>
            <p:ph idx="1"/>
          </p:nvPr>
        </p:nvSpPr>
        <p:spPr/>
        <p:txBody>
          <a:bodyPr/>
          <a:lstStyle/>
          <a:p>
            <a:r>
              <a:rPr lang="zh-CN" altLang="en-US" dirty="0"/>
              <a:t>在极小化极大算法</a:t>
            </a:r>
            <a:r>
              <a:rPr lang="en-US" altLang="zh-CN" dirty="0"/>
              <a:t>(minimax</a:t>
            </a:r>
            <a:r>
              <a:rPr lang="zh-CN" altLang="en-US" dirty="0"/>
              <a:t>算法</a:t>
            </a:r>
            <a:r>
              <a:rPr lang="en-US" altLang="zh-CN" dirty="0"/>
              <a:t>)</a:t>
            </a:r>
            <a:r>
              <a:rPr lang="zh-CN" altLang="en-US" dirty="0"/>
              <a:t>中减少所搜索的搜索树节点数。该算法和极小化极大算法所得结论相同，但剪去了不影响最终结果的搜索分枝。</a:t>
            </a:r>
            <a:endParaRPr lang="zh-CN" altLang="en-US" dirty="0"/>
          </a:p>
          <a:p>
            <a:endParaRPr lang="zh-CN" altLang="en-US" dirty="0"/>
          </a:p>
        </p:txBody>
      </p:sp>
      <p:pic>
        <p:nvPicPr>
          <p:cNvPr id="5"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4576" t="1098" r="15867" b="35715"/>
          <a:stretch>
            <a:fillRect/>
          </a:stretch>
        </p:blipFill>
        <p:spPr bwMode="auto">
          <a:xfrm>
            <a:off x="5322277" y="2757652"/>
            <a:ext cx="6344848" cy="3244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653273" y="3348825"/>
            <a:ext cx="4246973" cy="2062103"/>
          </a:xfrm>
          <a:prstGeom prst="rect">
            <a:avLst/>
          </a:prstGeom>
        </p:spPr>
        <p:txBody>
          <a:bodyPr wrap="square">
            <a:spAutoFit/>
          </a:bodyPr>
          <a:lstStyle/>
          <a:p>
            <a:pPr algn="just"/>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图中</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MIN</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选手所在的节点</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C</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下属分支</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4</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和</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6</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与根节点最终优化决策的取值无关，可不被访问。</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剪枝搜索</a:t>
            </a:r>
            <a:endParaRPr lang="zh-CN" altLang="en-US" dirty="0"/>
          </a:p>
        </p:txBody>
      </p:sp>
      <p:pic>
        <p:nvPicPr>
          <p:cNvPr id="4" name="内容占位符 3"/>
          <p:cNvPicPr>
            <a:picLocks noGrp="1" noChangeAspect="1"/>
          </p:cNvPicPr>
          <p:nvPr>
            <p:ph idx="1"/>
          </p:nvPr>
        </p:nvPicPr>
        <p:blipFill rotWithShape="1">
          <a:blip r:embed="rId1">
            <a:extLst>
              <a:ext uri="{28A0092B-C50C-407E-A947-70E740481C1C}">
                <a14:useLocalDpi xmlns:a14="http://schemas.microsoft.com/office/drawing/2010/main" val="0"/>
              </a:ext>
            </a:extLst>
          </a:blip>
          <a:srcRect l="8088" t="21101" r="2645" b="4493"/>
          <a:stretch>
            <a:fillRect/>
          </a:stretch>
        </p:blipFill>
        <p:spPr>
          <a:xfrm>
            <a:off x="656492" y="812799"/>
            <a:ext cx="10879016" cy="4227468"/>
          </a:xfrm>
          <a:prstGeom prst="rect">
            <a:avLst/>
          </a:prstGeom>
        </p:spPr>
      </p:pic>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467930" y="5154459"/>
              <a:ext cx="11256139" cy="1371600"/>
            </p:xfrm>
            <a:graphic>
              <a:graphicData uri="http://schemas.openxmlformats.org/drawingml/2006/table">
                <a:tbl>
                  <a:tblPr firstRow="1" bandRow="1">
                    <a:tableStyleId>{5C22544A-7EE6-4342-B048-85BDC9FD1C3A}</a:tableStyleId>
                  </a:tblPr>
                  <a:tblGrid>
                    <a:gridCol w="5333912"/>
                    <a:gridCol w="5922227"/>
                  </a:tblGrid>
                  <a:tr h="375920">
                    <a:tc>
                      <a:txBody>
                        <a:bodyPr/>
                        <a:lstStyle/>
                        <a:p>
                          <a:pPr algn="ctr"/>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Alpha</a:t>
                          </a:r>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值</a:t>
                          </a:r>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𝛼</m:t>
                              </m:r>
                            </m:oMath>
                          </a14:m>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MAX</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节点目前得到的最高收益</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5920">
                    <a:tc>
                      <a:txBody>
                        <a:bodyPr/>
                        <a:lstStyle/>
                        <a:p>
                          <a:pPr algn="ctr"/>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Beta</a:t>
                          </a:r>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值</a:t>
                          </a:r>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𝛽</m:t>
                              </m:r>
                            </m:oMath>
                          </a14:m>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MIN</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节点目前可给对手的最小收益</a:t>
                          </a:r>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5920">
                    <a:tc gridSpan="2">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𝛼</m:t>
                              </m:r>
                            </m:oMath>
                          </a14:m>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𝛽</m:t>
                              </m:r>
                            </m:oMath>
                          </a14:m>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的值初始化分别设置为</a:t>
                          </a:r>
                          <a14:m>
                            <m:oMath xmlns:m="http://schemas.openxmlformats.org/officeDocument/2006/math">
                              <m:r>
                                <a:rPr lang="en-US" altLang="zh-CN" sz="2400" b="0" i="1" kern="1200" smtClean="0">
                                  <a:solidFill>
                                    <a:srgbClr val="C00000"/>
                                  </a:solidFill>
                                  <a:latin typeface="Cambria Math" panose="02040503050406030204"/>
                                  <a:ea typeface="Cambria Math" panose="02040503050406030204"/>
                                  <a:cs typeface="Times New Roman" panose="02020603050405020304" pitchFamily="16" charset="0"/>
                                </a:rPr>
                                <m:t>−∞</m:t>
                              </m:r>
                            </m:oMath>
                          </a14:m>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2400" b="0" i="1" kern="1200" smtClean="0">
                                  <a:solidFill>
                                    <a:srgbClr val="C00000"/>
                                  </a:solidFill>
                                  <a:latin typeface="Cambria Math" panose="02040503050406030204"/>
                                  <a:ea typeface="Cambria Math" panose="02040503050406030204"/>
                                  <a:cs typeface="Times New Roman" panose="02020603050405020304" pitchFamily="16" charset="0"/>
                                </a:rPr>
                                <m:t>∞</m:t>
                              </m:r>
                            </m:oMath>
                          </a14:m>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5" name="表格 4"/>
              <p:cNvGraphicFramePr>
                <a:graphicFrameLocks noGrp="1"/>
              </p:cNvGraphicFramePr>
              <p:nvPr/>
            </p:nvGraphicFramePr>
            <p:xfrm>
              <a:off x="467930" y="5154459"/>
              <a:ext cx="11256139" cy="1371600"/>
            </p:xfrm>
            <a:graphic>
              <a:graphicData uri="http://schemas.openxmlformats.org/drawingml/2006/table">
                <a:tbl>
                  <a:tblPr firstRow="1" bandRow="1">
                    <a:tableStyleId>{5C22544A-7EE6-4342-B048-85BDC9FD1C3A}</a:tableStyleId>
                  </a:tblPr>
                  <a:tblGrid>
                    <a:gridCol w="5333912"/>
                    <a:gridCol w="5922227"/>
                  </a:tblGrid>
                  <a:tr h="4572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MAX</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节点目前得到的最高收益</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MIN</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节点目前可给对手的最小收益</a:t>
                          </a:r>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gridSpan="2">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剪枝搜索</a:t>
            </a:r>
            <a:endParaRPr lang="zh-CN" altLang="en-US" dirty="0"/>
          </a:p>
        </p:txBody>
      </p:sp>
      <mc:AlternateContent xmlns:mc="http://schemas.openxmlformats.org/markup-compatibility/2006">
        <mc:Choice xmlns:a14="http://schemas.microsoft.com/office/drawing/2010/main" Requires="a14">
          <p:sp>
            <p:nvSpPr>
              <p:cNvPr id="6" name="内容占位符 5"/>
              <p:cNvSpPr>
                <a:spLocks noGrp="1"/>
              </p:cNvSpPr>
              <p:nvPr>
                <p:ph idx="1"/>
              </p:nvPr>
            </p:nvSpPr>
            <p:spPr/>
            <p:txBody>
              <a:bodyPr/>
              <a:lstStyle/>
              <a:p>
                <a:r>
                  <a:rPr lang="zh-CN" altLang="en-US" dirty="0">
                    <a:cs typeface="Times New Roman" panose="02020603050405020304" pitchFamily="16" charset="0"/>
                  </a:rPr>
                  <a:t>从</a:t>
                </a:r>
                <a14:m>
                  <m:oMath xmlns:m="http://schemas.openxmlformats.org/officeDocument/2006/math">
                    <m:r>
                      <a:rPr lang="zh-CN" altLang="en-US" i="1">
                        <a:solidFill>
                          <a:srgbClr val="C00000"/>
                        </a:solidFill>
                        <a:latin typeface="Cambria Math" panose="02040503050406030204"/>
                        <a:cs typeface="Times New Roman" panose="02020603050405020304" pitchFamily="16" charset="0"/>
                      </a:rPr>
                      <m:t>𝛼</m:t>
                    </m:r>
                  </m:oMath>
                </a14:m>
                <a:r>
                  <a:rPr lang="zh-CN" altLang="en-US" dirty="0">
                    <a:cs typeface="Times New Roman" panose="02020603050405020304" pitchFamily="16" charset="0"/>
                  </a:rPr>
                  <a:t>和</a:t>
                </a:r>
                <a14:m>
                  <m:oMath xmlns:m="http://schemas.openxmlformats.org/officeDocument/2006/math">
                    <m:r>
                      <a:rPr lang="zh-CN" altLang="en-US" i="1">
                        <a:solidFill>
                          <a:srgbClr val="C00000"/>
                        </a:solidFill>
                        <a:latin typeface="Cambria Math" panose="02040503050406030204"/>
                        <a:cs typeface="Times New Roman" panose="02020603050405020304" pitchFamily="16" charset="0"/>
                      </a:rPr>
                      <m:t>𝛽</m:t>
                    </m:r>
                  </m:oMath>
                </a14:m>
                <a:r>
                  <a:rPr lang="zh-CN" altLang="en-US" dirty="0">
                    <a:latin typeface="Times New Roman" panose="02020603050405020304" pitchFamily="16" charset="0"/>
                    <a:cs typeface="Times New Roman" panose="02020603050405020304" pitchFamily="16" charset="0"/>
                  </a:rPr>
                  <a:t>的变化来理解剪枝过程</a:t>
                </a:r>
                <a:endParaRPr lang="zh-CN" altLang="en-US" dirty="0"/>
              </a:p>
              <a:p>
                <a:endParaRPr lang="zh-CN" altLang="en-US" dirty="0"/>
              </a:p>
            </p:txBody>
          </p:sp>
        </mc:Choice>
        <mc:Fallback>
          <p:sp>
            <p:nvSpPr>
              <p:cNvPr id="6" name="内容占位符 5"/>
              <p:cNvSpPr>
                <a:spLocks noRot="1" noChangeAspect="1" noMove="1" noResize="1" noEditPoints="1" noAdjustHandles="1" noChangeArrowheads="1" noChangeShapeType="1" noTextEdit="1"/>
              </p:cNvSpPr>
              <p:nvPr>
                <p:ph idx="1"/>
              </p:nvPr>
            </p:nvSpPr>
            <p:spPr>
              <a:blipFill rotWithShape="1">
                <a:blip r:embed="rId1"/>
                <a:stretch>
                  <a:fillRect l="-1" t="-7" r="3" b="10"/>
                </a:stretch>
              </a:blipFill>
            </p:spPr>
            <p:txBody>
              <a:bodyPr/>
              <a:lstStyle/>
              <a:p>
                <a:r>
                  <a:rPr lang="zh-CN" altLang="en-US">
                    <a:noFill/>
                  </a:rPr>
                  <a:t> </a:t>
                </a:r>
              </a:p>
            </p:txBody>
          </p:sp>
        </mc:Fallback>
      </mc:AlternateContent>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622" t="881" r="6019" b="41978"/>
          <a:stretch>
            <a:fillRect/>
          </a:stretch>
        </p:blipFill>
        <p:spPr bwMode="auto">
          <a:xfrm>
            <a:off x="572410" y="1508368"/>
            <a:ext cx="11047179" cy="4908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对抗搜索：如何利用</a:t>
            </a:r>
            <a:r>
              <a:rPr lang="en-US" altLang="zh-CN" dirty="0"/>
              <a:t>Alpha-Beta </a:t>
            </a:r>
            <a:r>
              <a:rPr lang="zh-CN" altLang="en-US" dirty="0"/>
              <a:t>剪枝</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362276" y="827472"/>
              <a:ext cx="11256138" cy="3017520"/>
            </p:xfrm>
            <a:graphic>
              <a:graphicData uri="http://schemas.openxmlformats.org/drawingml/2006/table">
                <a:tbl>
                  <a:tblPr firstRow="1" bandRow="1">
                    <a:tableStyleId>{5C22544A-7EE6-4342-B048-85BDC9FD1C3A}</a:tableStyleId>
                  </a:tblPr>
                  <a:tblGrid>
                    <a:gridCol w="3129753"/>
                    <a:gridCol w="8126385"/>
                  </a:tblGrid>
                  <a:tr h="375920">
                    <a:tc rowSpan="2">
                      <a:txBody>
                        <a:bodyPr/>
                        <a:lstStyle/>
                        <a:p>
                          <a:pPr algn="ctr"/>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Alpha</a:t>
                          </a:r>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值</a:t>
                          </a:r>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𝛼</m:t>
                              </m:r>
                            </m:oMath>
                          </a14:m>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玩家</a:t>
                          </a: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MAX(</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根节点</a:t>
                          </a: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目前得到的最高收益</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60400">
                    <a:tc vMerge="1">
                      <a:tcPr/>
                    </a:tc>
                    <a:tc>
                      <a:txBody>
                        <a:bodyPr/>
                        <a:lstStyle/>
                        <a:p>
                          <a:pPr algn="ct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假设</a:t>
                          </a:r>
                          <a14:m>
                            <m:oMath xmlns:m="http://schemas.openxmlformats.org/officeDocument/2006/math">
                              <m:r>
                                <a:rPr lang="en-US" altLang="zh-CN" sz="2400" b="0" i="1" smtClean="0">
                                  <a:solidFill>
                                    <a:schemeClr val="tx1"/>
                                  </a:solidFill>
                                  <a:latin typeface="Cambria Math" panose="02040503050406030204"/>
                                  <a:ea typeface="黑体" panose="02010609060101010101" pitchFamily="49" charset="-122"/>
                                  <a:cs typeface="Times New Roman" panose="02020603050405020304" pitchFamily="16" charset="0"/>
                                </a:rPr>
                                <m:t>𝑛</m:t>
                              </m:r>
                            </m:oMath>
                          </a14:m>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是</a:t>
                          </a: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MIN</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节点，如果</a:t>
                          </a:r>
                          <a14:m>
                            <m:oMath xmlns:m="http://schemas.openxmlformats.org/officeDocument/2006/math">
                              <m:r>
                                <a:rPr lang="en-US" altLang="zh-CN" sz="2400" b="0" i="1" smtClean="0">
                                  <a:solidFill>
                                    <a:schemeClr val="tx1"/>
                                  </a:solidFill>
                                  <a:latin typeface="Cambria Math" panose="02040503050406030204"/>
                                  <a:ea typeface="黑体" panose="02010609060101010101" pitchFamily="49" charset="-122"/>
                                  <a:cs typeface="Times New Roman" panose="02020603050405020304" pitchFamily="16" charset="0"/>
                                </a:rPr>
                                <m:t>𝑛</m:t>
                              </m:r>
                            </m:oMath>
                          </a14:m>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的一个后续节点可提供的收益小于</a:t>
                          </a: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𝛼</m:t>
                              </m:r>
                            </m:oMath>
                          </a14:m>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，则</a:t>
                          </a:r>
                          <a14:m>
                            <m:oMath xmlns:m="http://schemas.openxmlformats.org/officeDocument/2006/math">
                              <m:r>
                                <a:rPr lang="en-US" altLang="zh-CN" sz="2400" b="0" i="1" smtClean="0">
                                  <a:solidFill>
                                    <a:schemeClr val="tx1"/>
                                  </a:solidFill>
                                  <a:latin typeface="Cambria Math" panose="02040503050406030204"/>
                                  <a:ea typeface="黑体" panose="02010609060101010101" pitchFamily="49" charset="-122"/>
                                  <a:cs typeface="Times New Roman" panose="02020603050405020304" pitchFamily="16" charset="0"/>
                                </a:rPr>
                                <m:t>𝑛</m:t>
                              </m:r>
                            </m:oMath>
                          </a14:m>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及其后续节点可被剪枝</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5920">
                    <a:tc rowSpan="2">
                      <a:txBody>
                        <a:bodyPr/>
                        <a:lstStyle/>
                        <a:p>
                          <a:pPr algn="ctr"/>
                          <a:endPar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Beta</a:t>
                          </a:r>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值</a:t>
                          </a:r>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𝛽</m:t>
                              </m:r>
                            </m:oMath>
                          </a14:m>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玩家</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MIN</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目前给对手的最小收益</a:t>
                          </a:r>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60400">
                    <a:tc vMerge="1">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假设</a:t>
                          </a:r>
                          <a14:m>
                            <m:oMath xmlns:m="http://schemas.openxmlformats.org/officeDocument/2006/math">
                              <m:r>
                                <a:rPr lang="en-US" altLang="zh-CN" sz="2400" b="0" i="1" smtClean="0">
                                  <a:solidFill>
                                    <a:schemeClr val="tx1"/>
                                  </a:solidFill>
                                  <a:latin typeface="Cambria Math" panose="02040503050406030204"/>
                                  <a:ea typeface="黑体" panose="02010609060101010101" pitchFamily="49" charset="-122"/>
                                  <a:cs typeface="Times New Roman" panose="02020603050405020304" pitchFamily="16" charset="0"/>
                                </a:rPr>
                                <m:t>𝑛</m:t>
                              </m:r>
                            </m:oMath>
                          </a14:m>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是</a:t>
                          </a: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MAX</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节点，如果</a:t>
                          </a:r>
                          <a14:m>
                            <m:oMath xmlns:m="http://schemas.openxmlformats.org/officeDocument/2006/math">
                              <m:r>
                                <a:rPr lang="en-US" altLang="zh-CN" sz="2400" b="0" i="1" smtClean="0">
                                  <a:solidFill>
                                    <a:schemeClr val="tx1"/>
                                  </a:solidFill>
                                  <a:latin typeface="Cambria Math" panose="02040503050406030204"/>
                                  <a:ea typeface="黑体" panose="02010609060101010101" pitchFamily="49" charset="-122"/>
                                  <a:cs typeface="Times New Roman" panose="02020603050405020304" pitchFamily="16" charset="0"/>
                                </a:rPr>
                                <m:t>𝑛</m:t>
                              </m:r>
                            </m:oMath>
                          </a14:m>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的一个后续节点可获得收益大于</a:t>
                          </a: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𝛽</m:t>
                              </m:r>
                            </m:oMath>
                          </a14:m>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，则</a:t>
                          </a:r>
                          <a14:m>
                            <m:oMath xmlns:m="http://schemas.openxmlformats.org/officeDocument/2006/math">
                              <m:r>
                                <a:rPr lang="en-US" altLang="zh-CN" sz="2400" b="0" i="1" smtClean="0">
                                  <a:solidFill>
                                    <a:schemeClr val="tx1"/>
                                  </a:solidFill>
                                  <a:latin typeface="Cambria Math" panose="02040503050406030204"/>
                                  <a:ea typeface="黑体" panose="02010609060101010101" pitchFamily="49" charset="-122"/>
                                  <a:cs typeface="Times New Roman" panose="02020603050405020304" pitchFamily="16" charset="0"/>
                                </a:rPr>
                                <m:t>𝑛</m:t>
                              </m:r>
                            </m:oMath>
                          </a14:m>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及其后续节点可被剪枝</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5920">
                    <a:tc gridSpan="2">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𝛼</m:t>
                              </m:r>
                            </m:oMath>
                          </a14:m>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𝛽</m:t>
                              </m:r>
                            </m:oMath>
                          </a14:m>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的值初始化分别设置为</a:t>
                          </a:r>
                          <a14:m>
                            <m:oMath xmlns:m="http://schemas.openxmlformats.org/officeDocument/2006/math">
                              <m:r>
                                <a:rPr lang="en-US" altLang="zh-CN" sz="2400" b="0" i="1" kern="1200" smtClean="0">
                                  <a:solidFill>
                                    <a:srgbClr val="C00000"/>
                                  </a:solidFill>
                                  <a:latin typeface="Cambria Math" panose="02040503050406030204"/>
                                  <a:ea typeface="Cambria Math" panose="02040503050406030204"/>
                                  <a:cs typeface="Times New Roman" panose="02020603050405020304" pitchFamily="16" charset="0"/>
                                </a:rPr>
                                <m:t>−∞</m:t>
                              </m:r>
                            </m:oMath>
                          </a14:m>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2400" b="0" i="1" kern="1200" smtClean="0">
                                  <a:solidFill>
                                    <a:srgbClr val="C00000"/>
                                  </a:solidFill>
                                  <a:latin typeface="Cambria Math" panose="02040503050406030204"/>
                                  <a:ea typeface="Cambria Math" panose="02040503050406030204"/>
                                  <a:cs typeface="Times New Roman" panose="02020603050405020304" pitchFamily="16" charset="0"/>
                                </a:rPr>
                                <m:t>∞</m:t>
                              </m:r>
                            </m:oMath>
                          </a14:m>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4" name="表格 3"/>
              <p:cNvGraphicFramePr>
                <a:graphicFrameLocks noGrp="1"/>
              </p:cNvGraphicFramePr>
              <p:nvPr/>
            </p:nvGraphicFramePr>
            <p:xfrm>
              <a:off x="362276" y="827472"/>
              <a:ext cx="11256138" cy="3017520"/>
            </p:xfrm>
            <a:graphic>
              <a:graphicData uri="http://schemas.openxmlformats.org/drawingml/2006/table">
                <a:tbl>
                  <a:tblPr firstRow="1" bandRow="1">
                    <a:tableStyleId>{5C22544A-7EE6-4342-B048-85BDC9FD1C3A}</a:tableStyleId>
                  </a:tblPr>
                  <a:tblGrid>
                    <a:gridCol w="3129753"/>
                    <a:gridCol w="8126385"/>
                  </a:tblGrid>
                  <a:tr h="457200">
                    <a:tc rowSpan="2">
                      <a:txBody>
                        <a:bodyPr/>
                        <a:lstStyle/>
                        <a:p>
                          <a:endParaRPr lang="zh-CN"/>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玩家</a:t>
                          </a: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MAX(</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根节点</a:t>
                          </a: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目前得到的最高收益</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22960">
                    <a:tc vMerge="1">
                      <a:tcPr/>
                    </a:tc>
                    <a:tc>
                      <a:txBody>
                        <a:bodyPr/>
                        <a:lstStyle/>
                        <a:p>
                          <a:endParaRPr lang="zh-CN"/>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457200">
                    <a:tc rowSpan="2">
                      <a:txBody>
                        <a:bodyPr/>
                        <a:lstStyle/>
                        <a:p>
                          <a:endParaRPr lang="zh-CN"/>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玩家</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MIN</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目前给对手的最小收益</a:t>
                          </a:r>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22960">
                    <a:tc vMerge="1">
                      <a:tcPr/>
                    </a:tc>
                    <a:tc>
                      <a:txBody>
                        <a:bodyPr/>
                        <a:lstStyle/>
                        <a:p>
                          <a:endParaRPr lang="zh-CN"/>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457200">
                    <a:tc gridSpan="2">
                      <a:txBody>
                        <a:bodyPr/>
                        <a:lstStyle/>
                        <a:p>
                          <a:endParaRPr lang="zh-CN"/>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pic>
        <p:nvPicPr>
          <p:cNvPr id="5"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32221" t="13557" r="29033" b="21167"/>
          <a:stretch>
            <a:fillRect/>
          </a:stretch>
        </p:blipFill>
        <p:spPr bwMode="auto">
          <a:xfrm>
            <a:off x="4275015" y="3965571"/>
            <a:ext cx="3110523" cy="2556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6" name="对话气泡: 矩形 5"/>
              <p:cNvSpPr/>
              <p:nvPr/>
            </p:nvSpPr>
            <p:spPr>
              <a:xfrm>
                <a:off x="362276" y="4806462"/>
                <a:ext cx="3529786" cy="1591390"/>
              </a:xfrm>
              <a:prstGeom prst="wedgeRectCallout">
                <a:avLst>
                  <a:gd name="adj1" fmla="val 98385"/>
                  <a:gd name="adj2" fmla="val -4412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3200" dirty="0"/>
                  <a:t>对手节点</a:t>
                </a:r>
                <a:r>
                  <a:rPr lang="en-US" altLang="zh-CN" sz="3200" dirty="0"/>
                  <a:t>(min</a:t>
                </a:r>
                <a:r>
                  <a:rPr lang="zh-CN" altLang="en-US" sz="3200" dirty="0"/>
                  <a:t>节点</a:t>
                </a:r>
                <a:r>
                  <a:rPr lang="en-US" altLang="zh-CN" sz="3200" dirty="0"/>
                  <a:t>)</a:t>
                </a:r>
                <a:r>
                  <a:rPr lang="zh-CN" altLang="en-US" sz="3200" dirty="0"/>
                  <a:t>在这里可提供的最大收益是</a:t>
                </a:r>
                <a14:m>
                  <m:oMath xmlns:m="http://schemas.openxmlformats.org/officeDocument/2006/math">
                    <m:r>
                      <a:rPr lang="en-US" altLang="zh-CN" sz="3200" b="0" i="1" smtClean="0">
                        <a:latin typeface="Cambria Math" panose="02040503050406030204" pitchFamily="18" charset="0"/>
                      </a:rPr>
                      <m:t>𝛼</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𝑚</m:t>
                    </m:r>
                  </m:oMath>
                </a14:m>
                <a:endParaRPr lang="zh-CN" altLang="en-US" sz="3200" dirty="0"/>
              </a:p>
            </p:txBody>
          </p:sp>
        </mc:Choice>
        <mc:Fallback>
          <p:sp>
            <p:nvSpPr>
              <p:cNvPr id="6" name="对话气泡: 矩形 5"/>
              <p:cNvSpPr>
                <a:spLocks noRot="1" noChangeAspect="1" noMove="1" noResize="1" noEditPoints="1" noAdjustHandles="1" noChangeArrowheads="1" noChangeShapeType="1" noTextEdit="1"/>
              </p:cNvSpPr>
              <p:nvPr/>
            </p:nvSpPr>
            <p:spPr>
              <a:xfrm>
                <a:off x="362276" y="4806462"/>
                <a:ext cx="3529786" cy="1591390"/>
              </a:xfrm>
              <a:prstGeom prst="wedgeRectCallout">
                <a:avLst>
                  <a:gd name="adj1" fmla="val 98385"/>
                  <a:gd name="adj2" fmla="val -44129"/>
                </a:avLst>
              </a:prstGeom>
              <a:blipFill rotWithShape="1">
                <a:blip r:embed="rId3"/>
                <a:stretch>
                  <a:fillRect l="-135" t="-328" r="-49432" b="-265"/>
                </a:stretch>
              </a:blipFill>
            </p:spPr>
            <p:style>
              <a:lnRef idx="1">
                <a:schemeClr val="accent1"/>
              </a:lnRef>
              <a:fillRef idx="3">
                <a:schemeClr val="accent1"/>
              </a:fillRef>
              <a:effectRef idx="2">
                <a:schemeClr val="accent1"/>
              </a:effectRef>
              <a:fontRef idx="minor">
                <a:schemeClr val="lt1"/>
              </a:fontRef>
            </p:style>
            <p:txBody>
              <a:bodyPr/>
              <a:lstStyle/>
              <a:p>
                <a:r>
                  <a:rPr lang="zh-CN" altLang="en-US">
                    <a:noFill/>
                  </a:rPr>
                  <a:t> </a:t>
                </a:r>
              </a:p>
            </p:txBody>
          </p:sp>
        </mc:Fallback>
      </mc:AlternateContent>
      <p:sp>
        <p:nvSpPr>
          <p:cNvPr id="7" name="对话气泡: 矩形 6"/>
          <p:cNvSpPr/>
          <p:nvPr/>
        </p:nvSpPr>
        <p:spPr>
          <a:xfrm>
            <a:off x="8219956" y="4654062"/>
            <a:ext cx="3529786" cy="1591390"/>
          </a:xfrm>
          <a:prstGeom prst="wedgeRectCallout">
            <a:avLst>
              <a:gd name="adj1" fmla="val -83173"/>
              <a:gd name="adj2" fmla="val 5360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3200" dirty="0"/>
              <a:t>对手节点</a:t>
            </a:r>
            <a:r>
              <a:rPr lang="en-US" altLang="zh-CN" sz="3200" dirty="0"/>
              <a:t>(min</a:t>
            </a:r>
            <a:r>
              <a:rPr lang="zh-CN" altLang="en-US" sz="3200" dirty="0"/>
              <a:t>节点</a:t>
            </a:r>
            <a:r>
              <a:rPr lang="en-US" altLang="zh-CN" sz="3200" dirty="0"/>
              <a:t>)</a:t>
            </a:r>
            <a:r>
              <a:rPr lang="zh-CN" altLang="en-US" sz="3200" dirty="0"/>
              <a:t>在这里可提供的最大收益是𝒏</a:t>
            </a:r>
            <a:endParaRPr lang="zh-CN" altLang="en-US" sz="3200" dirty="0"/>
          </a:p>
        </p:txBody>
      </p:sp>
      <mc:AlternateContent xmlns:mc="http://schemas.openxmlformats.org/markup-compatibility/2006">
        <mc:Choice xmlns:a14="http://schemas.microsoft.com/office/drawing/2010/main" Requires="a14">
          <p:sp>
            <p:nvSpPr>
              <p:cNvPr id="8" name="TextBox 13"/>
              <p:cNvSpPr txBox="1"/>
              <p:nvPr/>
            </p:nvSpPr>
            <p:spPr>
              <a:xfrm>
                <a:off x="209654" y="3897768"/>
                <a:ext cx="4065361" cy="830997"/>
              </a:xfrm>
              <a:prstGeom prst="rect">
                <a:avLst/>
              </a:prstGeom>
              <a:noFill/>
            </p:spPr>
            <p:txBody>
              <a:bodyPr wrap="square" rtlCol="0">
                <a:spAutoFit/>
              </a:bodyPr>
              <a:lstStyle/>
              <a:p>
                <a:r>
                  <a:rPr lang="zh-CN" altLang="en-US" sz="2400" dirty="0">
                    <a:ea typeface="黑体" panose="02010609060101010101" pitchFamily="49" charset="-122"/>
                  </a:rPr>
                  <a:t>在图中</a:t>
                </a:r>
                <a14:m>
                  <m:oMath xmlns:m="http://schemas.openxmlformats.org/officeDocument/2006/math">
                    <m:r>
                      <a:rPr lang="en-US" altLang="zh-CN" sz="2400" i="1">
                        <a:latin typeface="Cambria Math" panose="02040503050406030204"/>
                        <a:ea typeface="黑体" panose="02010609060101010101" pitchFamily="49" charset="-122"/>
                      </a:rPr>
                      <m:t>𝑚</m:t>
                    </m:r>
                    <m:r>
                      <a:rPr lang="en-US" altLang="zh-CN" sz="2400" i="1">
                        <a:latin typeface="Cambria Math" panose="02040503050406030204"/>
                        <a:ea typeface="Cambria Math" panose="02040503050406030204"/>
                      </a:rPr>
                      <m:t>&gt;</m:t>
                    </m:r>
                    <m:r>
                      <a:rPr lang="en-US" altLang="zh-CN" sz="2400" i="1">
                        <a:latin typeface="Cambria Math" panose="02040503050406030204"/>
                        <a:ea typeface="Cambria Math" panose="02040503050406030204"/>
                      </a:rPr>
                      <m:t>𝑛</m:t>
                    </m:r>
                  </m:oMath>
                </a14:m>
                <a:r>
                  <a:rPr lang="zh-CN" altLang="en-US" sz="2400" dirty="0">
                    <a:ea typeface="黑体" panose="02010609060101010101" pitchFamily="49" charset="-122"/>
                  </a:rPr>
                  <a:t>，因此</a:t>
                </a:r>
                <a14:m>
                  <m:oMath xmlns:m="http://schemas.openxmlformats.org/officeDocument/2006/math">
                    <m:r>
                      <a:rPr lang="en-US" altLang="zh-CN" sz="2400" i="1">
                        <a:latin typeface="Cambria Math" panose="02040503050406030204"/>
                        <a:ea typeface="Cambria Math" panose="02040503050406030204"/>
                      </a:rPr>
                      <m:t>𝑛</m:t>
                    </m:r>
                  </m:oMath>
                </a14:m>
                <a:r>
                  <a:rPr lang="zh-CN" altLang="en-US" sz="2400" dirty="0">
                    <a:ea typeface="黑体" panose="02010609060101010101" pitchFamily="49" charset="-122"/>
                  </a:rPr>
                  <a:t>右边节点及后续节点就被剪枝掉了</a:t>
                </a:r>
                <a:endParaRPr lang="zh-CN" altLang="en-US" sz="2400" dirty="0">
                  <a:ea typeface="黑体" panose="02010609060101010101" pitchFamily="49" charset="-122"/>
                </a:endParaRPr>
              </a:p>
            </p:txBody>
          </p:sp>
        </mc:Choice>
        <mc:Fallback>
          <p:sp>
            <p:nvSpPr>
              <p:cNvPr id="8" name="TextBox 13"/>
              <p:cNvSpPr txBox="1">
                <a:spLocks noRot="1" noChangeAspect="1" noMove="1" noResize="1" noEditPoints="1" noAdjustHandles="1" noChangeArrowheads="1" noChangeShapeType="1" noTextEdit="1"/>
              </p:cNvSpPr>
              <p:nvPr/>
            </p:nvSpPr>
            <p:spPr>
              <a:xfrm>
                <a:off x="209654" y="3897768"/>
                <a:ext cx="4065361" cy="830997"/>
              </a:xfrm>
              <a:prstGeom prst="rect">
                <a:avLst/>
              </a:prstGeom>
              <a:blipFill rotWithShape="1">
                <a:blip r:embed="rId4"/>
                <a:stretch>
                  <a:fillRect l="-3" t="-17" r="5" b="67"/>
                </a:stretch>
              </a:blipFill>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对抗搜索：如何利用</a:t>
            </a:r>
            <a:r>
              <a:rPr lang="en-US" altLang="zh-CN" dirty="0"/>
              <a:t>Alpha-Beta </a:t>
            </a:r>
            <a:r>
              <a:rPr lang="zh-CN" altLang="en-US" dirty="0"/>
              <a:t>剪枝</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14:m>
                  <m:oMath xmlns:m="http://schemas.openxmlformats.org/officeDocument/2006/math">
                    <m:r>
                      <a:rPr lang="zh-CN" altLang="en-US" i="1" dirty="0" smtClean="0">
                        <a:latin typeface="Cambria Math" panose="02040503050406030204" pitchFamily="18" charset="0"/>
                      </a:rPr>
                      <m:t>𝛼</m:t>
                    </m:r>
                  </m:oMath>
                </a14:m>
                <a:r>
                  <a:rPr lang="zh-CN" altLang="en-US" dirty="0"/>
                  <a:t>为可能解法的最小下界</a:t>
                </a:r>
                <a:endParaRPr lang="zh-CN" altLang="en-US" dirty="0"/>
              </a:p>
              <a:p>
                <a14:m>
                  <m:oMath xmlns:m="http://schemas.openxmlformats.org/officeDocument/2006/math">
                    <m:r>
                      <a:rPr lang="zh-CN" altLang="en-US" i="1" dirty="0" smtClean="0">
                        <a:latin typeface="Cambria Math" panose="02040503050406030204" pitchFamily="18" charset="0"/>
                      </a:rPr>
                      <m:t>𝛽</m:t>
                    </m:r>
                  </m:oMath>
                </a14:m>
                <a:r>
                  <a:rPr lang="zh-CN" altLang="en-US" dirty="0"/>
                  <a:t>为可能解法的最大上界</a:t>
                </a:r>
                <a:endParaRPr lang="zh-CN" altLang="en-US" dirty="0"/>
              </a:p>
              <a:p>
                <a:pPr lvl="1"/>
                <a:r>
                  <a:rPr lang="zh-CN" altLang="en-US" dirty="0"/>
                  <a:t>如果节点</a:t>
                </a:r>
                <a14:m>
                  <m:oMath xmlns:m="http://schemas.openxmlformats.org/officeDocument/2006/math">
                    <m:r>
                      <a:rPr lang="zh-CN" altLang="en-US" i="1" dirty="0" smtClean="0">
                        <a:latin typeface="Cambria Math" panose="02040503050406030204" pitchFamily="18" charset="0"/>
                      </a:rPr>
                      <m:t>𝑁</m:t>
                    </m:r>
                  </m:oMath>
                </a14:m>
                <a:r>
                  <a:rPr lang="zh-CN" altLang="en-US" dirty="0"/>
                  <a:t>是可能解法路径中的一个节点，则其产生的收益一定满足如下条件：</a:t>
                </a:r>
                <a14:m>
                  <m:oMath xmlns:m="http://schemas.openxmlformats.org/officeDocument/2006/math">
                    <m:r>
                      <a:rPr lang="zh-CN" altLang="en-US" i="1" dirty="0" smtClean="0">
                        <a:latin typeface="Cambria Math" panose="02040503050406030204" pitchFamily="18" charset="0"/>
                      </a:rPr>
                      <m:t>𝛼</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𝑟𝑒𝑤𝑎𝑟𝑑</m:t>
                    </m:r>
                    <m:r>
                      <a:rPr lang="en-US" altLang="zh-CN" i="1" dirty="0" smtClean="0">
                        <a:latin typeface="Cambria Math" panose="02040503050406030204" pitchFamily="18" charset="0"/>
                      </a:rPr>
                      <m:t>(</m:t>
                    </m:r>
                    <m:r>
                      <a:rPr lang="zh-CN" altLang="en-US" i="1" dirty="0">
                        <a:latin typeface="Cambria Math" panose="02040503050406030204" pitchFamily="18" charset="0"/>
                      </a:rPr>
                      <m:t>𝑁</m:t>
                    </m:r>
                    <m:r>
                      <a:rPr lang="en-US" altLang="zh-CN" i="1" dirty="0" smtClean="0">
                        <a:latin typeface="Cambria Math" panose="02040503050406030204" pitchFamily="18" charset="0"/>
                      </a:rPr>
                      <m:t>)</m:t>
                    </m:r>
                    <m:r>
                      <a:rPr lang="en-US" altLang="zh-CN" i="1" dirty="0">
                        <a:latin typeface="Cambria Math" panose="02040503050406030204" pitchFamily="18" charset="0"/>
                      </a:rPr>
                      <m:t>≤</m:t>
                    </m:r>
                    <m:r>
                      <a:rPr lang="zh-CN" altLang="en-US" i="1" dirty="0">
                        <a:latin typeface="Cambria Math" panose="02040503050406030204" pitchFamily="18" charset="0"/>
                      </a:rPr>
                      <m:t>𝛽</m:t>
                    </m:r>
                  </m:oMath>
                </a14:m>
                <a:r>
                  <a:rPr lang="en-US" altLang="zh-CN" dirty="0"/>
                  <a:t>(</a:t>
                </a:r>
                <a:r>
                  <a:rPr lang="zh-CN" altLang="en-US" dirty="0"/>
                  <a:t>其中</a:t>
                </a:r>
                <a14:m>
                  <m:oMath xmlns:m="http://schemas.openxmlformats.org/officeDocument/2006/math">
                    <m:r>
                      <a:rPr lang="zh-CN" altLang="en-US" i="1" dirty="0" smtClean="0">
                        <a:latin typeface="Cambria Math" panose="02040503050406030204" pitchFamily="18" charset="0"/>
                      </a:rPr>
                      <m:t>𝑟𝑒𝑤𝑎𝑟𝑑</m:t>
                    </m:r>
                    <m:r>
                      <a:rPr lang="en-US" altLang="zh-CN" i="1" dirty="0" smtClean="0">
                        <a:latin typeface="Cambria Math" panose="02040503050406030204" pitchFamily="18" charset="0"/>
                      </a:rPr>
                      <m:t>(</m:t>
                    </m:r>
                    <m:r>
                      <a:rPr lang="zh-CN" altLang="en-US" i="1" dirty="0">
                        <a:latin typeface="Cambria Math" panose="02040503050406030204" pitchFamily="18" charset="0"/>
                      </a:rPr>
                      <m:t>𝑁</m:t>
                    </m:r>
                    <m:r>
                      <a:rPr lang="en-US" altLang="zh-CN" i="1" dirty="0" smtClean="0">
                        <a:latin typeface="Cambria Math" panose="02040503050406030204" pitchFamily="18" charset="0"/>
                      </a:rPr>
                      <m:t>)</m:t>
                    </m:r>
                  </m:oMath>
                </a14:m>
                <a:r>
                  <a:rPr lang="zh-CN" altLang="en-US" dirty="0"/>
                  <a:t>是节点𝑁产生的收益</a:t>
                </a:r>
                <a:r>
                  <a:rPr lang="en-US" altLang="zh-CN" dirty="0"/>
                  <a:t>)</a:t>
                </a:r>
                <a:endParaRPr lang="en-US" altLang="zh-CN" dirty="0"/>
              </a:p>
              <a:p>
                <a:pPr lvl="1"/>
                <a:r>
                  <a:rPr lang="zh-CN" altLang="en-US" dirty="0"/>
                  <a:t>每个节点有两个值，分别是𝛼和𝛽。节点的𝛼和𝛽值在搜索过程中不断变化。其中，𝛼从负无穷大</a:t>
                </a:r>
                <a:r>
                  <a:rPr lang="en-US" altLang="zh-CN" dirty="0"/>
                  <a:t>(−∞)</a:t>
                </a:r>
                <a:r>
                  <a:rPr lang="zh-CN" altLang="en-US" dirty="0"/>
                  <a:t>逐渐增加、𝛽从正无穷大</a:t>
                </a:r>
                <a:r>
                  <a:rPr lang="en-US" altLang="zh-CN" dirty="0"/>
                  <a:t>(∞)</a:t>
                </a:r>
                <a:r>
                  <a:rPr lang="zh-CN" altLang="en-US" dirty="0"/>
                  <a:t>逐渐减少。如果一个节点中𝛼</a:t>
                </a:r>
                <a:r>
                  <a:rPr lang="en-US" altLang="zh-CN" dirty="0"/>
                  <a:t>&gt;</a:t>
                </a:r>
                <a:r>
                  <a:rPr lang="zh-CN" altLang="en-US" dirty="0"/>
                  <a:t>𝛽，则该节点的后续节点可剪枝。</a:t>
                </a:r>
                <a:endParaRPr lang="zh-CN" altLang="en-US" dirty="0"/>
              </a:p>
              <a:p>
                <a:pPr lvl="1"/>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2323"/>
                </a:stretch>
              </a:blipFill>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对抗搜索：如何利用</a:t>
            </a:r>
            <a:r>
              <a:rPr lang="en-US" altLang="zh-CN" dirty="0"/>
              <a:t>Alpha-Beta </a:t>
            </a:r>
            <a:r>
              <a:rPr lang="zh-CN" altLang="en-US" dirty="0"/>
              <a:t>剪枝</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14:m>
                  <m:oMath xmlns:m="http://schemas.openxmlformats.org/officeDocument/2006/math">
                    <m:r>
                      <a:rPr lang="zh-CN" altLang="en-US" i="1" dirty="0" smtClean="0">
                        <a:latin typeface="Cambria Math" panose="02040503050406030204" pitchFamily="18" charset="0"/>
                      </a:rPr>
                      <m:t>𝛼</m:t>
                    </m:r>
                  </m:oMath>
                </a14:m>
                <a:r>
                  <a:rPr lang="zh-CN" altLang="en-US" dirty="0"/>
                  <a:t>为可能解法的最小下界</a:t>
                </a:r>
                <a:endParaRPr lang="zh-CN" altLang="en-US" dirty="0"/>
              </a:p>
              <a:p>
                <a14:m>
                  <m:oMath xmlns:m="http://schemas.openxmlformats.org/officeDocument/2006/math">
                    <m:r>
                      <a:rPr lang="zh-CN" altLang="en-US" i="1" dirty="0" smtClean="0">
                        <a:latin typeface="Cambria Math" panose="02040503050406030204" pitchFamily="18" charset="0"/>
                      </a:rPr>
                      <m:t>𝛽</m:t>
                    </m:r>
                  </m:oMath>
                </a14:m>
                <a:r>
                  <a:rPr lang="zh-CN" altLang="en-US" dirty="0"/>
                  <a:t>为可能解法的最大上界</a:t>
                </a:r>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0"/>
                </a:stretch>
              </a:blipFill>
            </p:spPr>
            <p:txBody>
              <a:bodyPr/>
              <a:lstStyle/>
              <a:p>
                <a:r>
                  <a:rPr lang="zh-CN" altLang="en-US">
                    <a:noFill/>
                  </a:rPr>
                  <a:t> </a:t>
                </a:r>
              </a:p>
            </p:txBody>
          </p:sp>
        </mc:Fallback>
      </mc:AlternateContent>
      <p:pic>
        <p:nvPicPr>
          <p:cNvPr id="4" name="Picture 2" descr="http://web.cs.ucla.edu/~rosen/161/notes/minimax/numline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942" y="2263739"/>
            <a:ext cx="11093423" cy="1459322"/>
          </a:xfrm>
          <a:prstGeom prst="rect">
            <a:avLst/>
          </a:prstGeom>
          <a:solidFill>
            <a:srgbClr val="C00000">
              <a:alpha val="85000"/>
            </a:srgbClr>
          </a:solidFill>
        </p:spPr>
      </p:pic>
      <p:pic>
        <p:nvPicPr>
          <p:cNvPr id="5" name="Picture 2" descr="http://web.cs.ucla.edu/~rosen/161/notes/minimax/numline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942" y="3802743"/>
            <a:ext cx="11093424" cy="1385340"/>
          </a:xfrm>
          <a:prstGeom prst="rect">
            <a:avLst/>
          </a:prstGeom>
          <a:solidFill>
            <a:srgbClr val="C00000">
              <a:alpha val="81000"/>
            </a:srgbClr>
          </a:solidFill>
        </p:spPr>
      </p:pic>
      <p:pic>
        <p:nvPicPr>
          <p:cNvPr id="6" name="Picture 4" descr="http://web.cs.ucla.edu/~rosen/161/notes/minimax/numline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42" y="5267766"/>
            <a:ext cx="11093427" cy="1179541"/>
          </a:xfrm>
          <a:prstGeom prst="rect">
            <a:avLst/>
          </a:prstGeom>
          <a:solidFill>
            <a:srgbClr val="C00000">
              <a:alpha val="81000"/>
            </a:srgbClr>
          </a:solid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剪枝搜索示意</a:t>
            </a:r>
            <a:endParaRPr lang="zh-CN" altLang="en-US" dirty="0"/>
          </a:p>
        </p:txBody>
      </p:sp>
      <p:pic>
        <p:nvPicPr>
          <p:cNvPr id="5" name="内容占位符 4"/>
          <p:cNvPicPr>
            <a:picLocks noGrp="1" noChangeAspect="1"/>
          </p:cNvPicPr>
          <p:nvPr>
            <p:ph idx="1"/>
          </p:nvPr>
        </p:nvPicPr>
        <p:blipFill rotWithShape="1">
          <a:blip r:embed="rId1">
            <a:extLst>
              <a:ext uri="{28A0092B-C50C-407E-A947-70E740481C1C}">
                <a14:useLocalDpi xmlns:a14="http://schemas.microsoft.com/office/drawing/2010/main" val="0"/>
              </a:ext>
            </a:extLst>
          </a:blip>
          <a:srcRect l="4136" t="18715" b="2395"/>
          <a:stretch>
            <a:fillRect/>
          </a:stretch>
        </p:blipFill>
        <p:spPr>
          <a:xfrm>
            <a:off x="304798" y="752230"/>
            <a:ext cx="11566771" cy="5777021"/>
          </a:xfrm>
          <a:prstGeom prst="rect">
            <a:avLst/>
          </a:prstGeom>
        </p:spPr>
      </p:pic>
      <mc:AlternateContent xmlns:mc="http://schemas.openxmlformats.org/markup-compatibility/2006">
        <mc:Choice xmlns:a14="http://schemas.microsoft.com/office/drawing/2010/main" Requires="a14">
          <p:sp>
            <p:nvSpPr>
              <p:cNvPr id="4" name="TextBox 13"/>
              <p:cNvSpPr txBox="1"/>
              <p:nvPr/>
            </p:nvSpPr>
            <p:spPr>
              <a:xfrm>
                <a:off x="439728" y="4446408"/>
                <a:ext cx="4065361" cy="830997"/>
              </a:xfrm>
              <a:prstGeom prst="rect">
                <a:avLst/>
              </a:prstGeom>
              <a:noFill/>
            </p:spPr>
            <p:txBody>
              <a:bodyPr wrap="square" rtlCol="0">
                <a:spAutoFit/>
              </a:bodyPr>
              <a:lstStyle/>
              <a:p>
                <a:r>
                  <a:rPr lang="zh-CN" altLang="en-US" sz="2400" dirty="0">
                    <a:ea typeface="黑体" panose="02010609060101010101" pitchFamily="49" charset="-122"/>
                  </a:rPr>
                  <a:t>没有必要枚举，可以先继承父节点的</a:t>
                </a:r>
                <a14:m>
                  <m:oMath xmlns:m="http://schemas.openxmlformats.org/officeDocument/2006/math">
                    <m:r>
                      <a:rPr lang="en-US" altLang="zh-CN" sz="2400" b="0" i="1" smtClean="0">
                        <a:latin typeface="Cambria Math" panose="02040503050406030204" pitchFamily="18" charset="0"/>
                        <a:ea typeface="黑体" panose="02010609060101010101" pitchFamily="49" charset="-122"/>
                      </a:rPr>
                      <m:t>𝛼</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𝛽</m:t>
                    </m:r>
                    <m:r>
                      <a:rPr lang="zh-CN" altLang="en-US" sz="2400" i="1">
                        <a:latin typeface="Cambria Math" panose="02040503050406030204" pitchFamily="18" charset="0"/>
                        <a:ea typeface="黑体" panose="02010609060101010101" pitchFamily="49" charset="-122"/>
                      </a:rPr>
                      <m:t>，</m:t>
                    </m:r>
                  </m:oMath>
                </a14:m>
                <a:r>
                  <a:rPr lang="zh-CN" altLang="en-US" sz="2400" dirty="0">
                    <a:ea typeface="黑体" panose="02010609060101010101" pitchFamily="49" charset="-122"/>
                  </a:rPr>
                  <a:t>再按规则更新。</a:t>
                </a:r>
                <a:endParaRPr lang="en-US" altLang="zh-CN" sz="2400" dirty="0">
                  <a:ea typeface="黑体" panose="02010609060101010101" pitchFamily="49" charset="-122"/>
                </a:endParaRPr>
              </a:p>
            </p:txBody>
          </p:sp>
        </mc:Choice>
        <mc:Fallback>
          <p:sp>
            <p:nvSpPr>
              <p:cNvPr id="4" name="TextBox 13"/>
              <p:cNvSpPr txBox="1">
                <a:spLocks noRot="1" noChangeAspect="1" noMove="1" noResize="1" noEditPoints="1" noAdjustHandles="1" noChangeArrowheads="1" noChangeShapeType="1" noTextEdit="1"/>
              </p:cNvSpPr>
              <p:nvPr/>
            </p:nvSpPr>
            <p:spPr>
              <a:xfrm>
                <a:off x="439728" y="4446408"/>
                <a:ext cx="4065361" cy="830997"/>
              </a:xfrm>
              <a:prstGeom prst="rect">
                <a:avLst/>
              </a:prstGeom>
              <a:blipFill rotWithShape="1">
                <a:blip r:embed="rId2"/>
                <a:stretch>
                  <a:fillRect l="-8" t="-17" r="-4067" b="67"/>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剪枝搜索示意</a:t>
            </a:r>
            <a:endParaRPr lang="zh-CN" altLang="en-US" dirty="0"/>
          </a:p>
        </p:txBody>
      </p:sp>
      <p:pic>
        <p:nvPicPr>
          <p:cNvPr id="4" name="内容占位符 3"/>
          <p:cNvPicPr>
            <a:picLocks noGrp="1" noChangeAspect="1"/>
          </p:cNvPicPr>
          <p:nvPr>
            <p:ph idx="1"/>
          </p:nvPr>
        </p:nvPicPr>
        <p:blipFill rotWithShape="1">
          <a:blip r:embed="rId1">
            <a:extLst>
              <a:ext uri="{28A0092B-C50C-407E-A947-70E740481C1C}">
                <a14:useLocalDpi xmlns:a14="http://schemas.microsoft.com/office/drawing/2010/main" val="0"/>
              </a:ext>
            </a:extLst>
          </a:blip>
          <a:srcRect l="5459" t="19811" r="3002" b="2453"/>
          <a:stretch>
            <a:fillRect/>
          </a:stretch>
        </p:blipFill>
        <p:spPr>
          <a:xfrm>
            <a:off x="1228593" y="797169"/>
            <a:ext cx="9916146" cy="57201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p:cNvSpPr txBox="1"/>
          <p:nvPr>
            <p:custDataLst>
              <p:tags r:id="rId1"/>
            </p:custDataLst>
          </p:nvPr>
        </p:nvSpPr>
        <p:spPr>
          <a:xfrm>
            <a:off x="4381500" y="1052195"/>
            <a:ext cx="3416141" cy="99123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1.以下关于用搜索算法求解最短路径问题的说法中,不正确的是(   )。</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0" name="文本框 9"/>
          <p:cNvSpPr txBox="1"/>
          <p:nvPr>
            <p:custDataLst>
              <p:tags r:id="rId2"/>
            </p:custDataLst>
          </p:nvPr>
        </p:nvSpPr>
        <p:spPr>
          <a:xfrm>
            <a:off x="4810125" y="2682319"/>
            <a:ext cx="3000375" cy="829945"/>
          </a:xfrm>
          <a:prstGeom prst="rect">
            <a:avLst/>
          </a:prstGeom>
          <a:noFill/>
          <a:ln w="12700">
            <a:noFill/>
          </a:ln>
        </p:spPr>
        <p:txBody>
          <a:bodyPr wrap="square" rtlCol="0" anchor="ctr">
            <a:spAutoFit/>
          </a:bodyPr>
          <a:p>
            <a:pPr lvl="0" algn="l">
              <a:buNone/>
            </a:pPr>
            <a:r>
              <a:rPr lang="zh-CN" altLang="en-US" sz="1200">
                <a:solidFill>
                  <a:srgbClr val="000000"/>
                </a:solidFill>
                <a:latin typeface="微软雅黑" panose="020B0503020204020204" pitchFamily="34" charset="-122"/>
                <a:ea typeface="微软雅黑" panose="020B0503020204020204" pitchFamily="34" charset="-122"/>
              </a:rPr>
              <a:t>给定两个状态,可能不存在两个状态之间的路径;也可能存在两个状态之间的路径,但不存在最短路径(如考虑存在负值的回路情况)。</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11" name="椭圆 10"/>
          <p:cNvSpPr>
            <a:spLocks noChangeAspect="1"/>
          </p:cNvSpPr>
          <p:nvPr>
            <p:custDataLst>
              <p:tags r:id="rId3"/>
            </p:custDataLst>
          </p:nvPr>
        </p:nvSpPr>
        <p:spPr>
          <a:xfrm>
            <a:off x="4357211" y="29013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4"/>
            </p:custDataLst>
          </p:nvPr>
        </p:nvSpPr>
        <p:spPr>
          <a:xfrm>
            <a:off x="4810125" y="3631883"/>
            <a:ext cx="2850833" cy="714375"/>
          </a:xfrm>
          <a:prstGeom prst="rect">
            <a:avLst/>
          </a:prstGeom>
          <a:noFill/>
          <a:ln w="12700">
            <a:noFill/>
          </a:ln>
        </p:spPr>
        <p:txBody>
          <a:bodyPr wrap="square" rtlCol="0" anchor="ctr">
            <a:spAutoFit/>
          </a:bodyPr>
          <a:p>
            <a:pPr lvl="0" algn="l">
              <a:buNone/>
            </a:pPr>
            <a:r>
              <a:rPr lang="zh-CN" altLang="en-US" sz="1350">
                <a:solidFill>
                  <a:srgbClr val="000000"/>
                </a:solidFill>
                <a:latin typeface="微软雅黑" panose="020B0503020204020204" pitchFamily="34" charset="-122"/>
                <a:ea typeface="微软雅黑" panose="020B0503020204020204" pitchFamily="34" charset="-122"/>
              </a:rPr>
              <a:t>假设状态数量有限,当所有单步代价都相同且大于0时,深度优先的图搜索是最优的。</a:t>
            </a:r>
            <a:endParaRPr lang="zh-CN" altLang="en-US" sz="1350">
              <a:solidFill>
                <a:srgbClr val="000000"/>
              </a:solidFill>
              <a:latin typeface="微软雅黑" panose="020B0503020204020204" pitchFamily="34" charset="-122"/>
              <a:ea typeface="微软雅黑" panose="020B0503020204020204" pitchFamily="34" charset="-122"/>
            </a:endParaRPr>
          </a:p>
        </p:txBody>
      </p:sp>
      <p:sp>
        <p:nvSpPr>
          <p:cNvPr id="13" name="椭圆 12"/>
          <p:cNvSpPr>
            <a:spLocks noChangeAspect="1"/>
          </p:cNvSpPr>
          <p:nvPr>
            <p:custDataLst>
              <p:tags r:id="rId5"/>
            </p:custDataLst>
          </p:nvPr>
        </p:nvSpPr>
        <p:spPr>
          <a:xfrm>
            <a:off x="4357211" y="3758565"/>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6"/>
            </p:custDataLst>
          </p:nvPr>
        </p:nvSpPr>
        <p:spPr>
          <a:xfrm>
            <a:off x="4810125" y="4489133"/>
            <a:ext cx="2850833" cy="714375"/>
          </a:xfrm>
          <a:prstGeom prst="rect">
            <a:avLst/>
          </a:prstGeom>
          <a:noFill/>
          <a:ln w="12700">
            <a:noFill/>
          </a:ln>
        </p:spPr>
        <p:txBody>
          <a:bodyPr wrap="square" rtlCol="0" anchor="ctr">
            <a:spAutoFit/>
          </a:bodyPr>
          <a:p>
            <a:pPr lvl="0" algn="l">
              <a:buNone/>
            </a:pPr>
            <a:r>
              <a:rPr lang="zh-CN" altLang="en-US" sz="1350">
                <a:solidFill>
                  <a:srgbClr val="000000"/>
                </a:solidFill>
                <a:latin typeface="微软雅黑" panose="020B0503020204020204" pitchFamily="34" charset="-122"/>
                <a:ea typeface="微软雅黑" panose="020B0503020204020204" pitchFamily="34" charset="-122"/>
              </a:rPr>
              <a:t>假设状态数量有限,当所有单步代价都相同且大于0时,广度优先的图搜索是最优的。</a:t>
            </a:r>
            <a:endParaRPr lang="zh-CN" altLang="en-US" sz="1350">
              <a:solidFill>
                <a:srgbClr val="000000"/>
              </a:solidFill>
              <a:latin typeface="微软雅黑" panose="020B0503020204020204" pitchFamily="34" charset="-122"/>
              <a:ea typeface="微软雅黑" panose="020B0503020204020204" pitchFamily="34" charset="-122"/>
            </a:endParaRPr>
          </a:p>
        </p:txBody>
      </p:sp>
      <p:sp>
        <p:nvSpPr>
          <p:cNvPr id="15" name="椭圆 14"/>
          <p:cNvSpPr>
            <a:spLocks noChangeAspect="1"/>
          </p:cNvSpPr>
          <p:nvPr>
            <p:custDataLst>
              <p:tags r:id="rId7"/>
            </p:custDataLst>
          </p:nvPr>
        </p:nvSpPr>
        <p:spPr>
          <a:xfrm>
            <a:off x="4357211" y="46158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6" name="文本框 15"/>
          <p:cNvSpPr txBox="1"/>
          <p:nvPr>
            <p:custDataLst>
              <p:tags r:id="rId8"/>
            </p:custDataLst>
          </p:nvPr>
        </p:nvSpPr>
        <p:spPr>
          <a:xfrm>
            <a:off x="4810125" y="5345589"/>
            <a:ext cx="2766060"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pitchFamily="34" charset="-122"/>
                <a:ea typeface="微软雅黑" panose="020B0503020204020204" pitchFamily="34" charset="-122"/>
              </a:rPr>
              <a:t>图搜索算法通常比树搜索算法的时间效率更高。</a:t>
            </a:r>
            <a:endParaRPr lang="zh-CN" altLang="en-US" sz="1725">
              <a:solidFill>
                <a:srgbClr val="000000"/>
              </a:solidFill>
              <a:latin typeface="微软雅黑" panose="020B0503020204020204" pitchFamily="34" charset="-122"/>
              <a:ea typeface="微软雅黑" panose="020B0503020204020204" pitchFamily="34" charset="-122"/>
            </a:endParaRPr>
          </a:p>
        </p:txBody>
      </p:sp>
      <p:sp>
        <p:nvSpPr>
          <p:cNvPr id="17" name="椭圆 16"/>
          <p:cNvSpPr>
            <a:spLocks noChangeAspect="1"/>
          </p:cNvSpPr>
          <p:nvPr>
            <p:custDataLst>
              <p:tags r:id="rId9"/>
            </p:custDataLst>
          </p:nvPr>
        </p:nvSpPr>
        <p:spPr>
          <a:xfrm>
            <a:off x="4357211" y="54735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8" name="组合 7"/>
          <p:cNvGrpSpPr/>
          <p:nvPr>
            <p:custDataLst>
              <p:tags r:id="rId11"/>
            </p:custDataLst>
          </p:nvPr>
        </p:nvGrpSpPr>
        <p:grpSpPr>
          <a:xfrm>
            <a:off x="0" y="0"/>
            <a:ext cx="4286250" cy="490061"/>
            <a:chOff x="-8300" y="0"/>
            <a:chExt cx="9000" cy="1029"/>
          </a:xfrm>
        </p:grpSpPr>
        <p:sp>
          <p:nvSpPr>
            <p:cNvPr id="4" name="TitleBackground"/>
            <p:cNvSpPr/>
            <p:nvPr>
              <p:custDataLst>
                <p:tags r:id="rId12"/>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13"/>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14"/>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7" name="TipText"/>
            <p:cNvSpPr txBox="1"/>
            <p:nvPr>
              <p:custDataLst>
                <p:tags r:id="rId15"/>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18" name="图片 17" descr="tmp68B3"/>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剪枝搜索的算法描述</a:t>
            </a:r>
            <a:endParaRPr lang="zh-CN" altLang="en-US" dirty="0"/>
          </a:p>
        </p:txBody>
      </p:sp>
      <p:pic>
        <p:nvPicPr>
          <p:cNvPr id="5" name="Picture 3"/>
          <p:cNvPicPr>
            <a:picLocks noGrp="1" noChangeAspect="1" noChangeArrowheads="1"/>
          </p:cNvPicPr>
          <p:nvPr>
            <p:ph idx="1"/>
          </p:nvPr>
        </p:nvPicPr>
        <p:blipFill rotWithShape="1">
          <a:blip r:embed="rId1">
            <a:extLst>
              <a:ext uri="{28A0092B-C50C-407E-A947-70E740481C1C}">
                <a14:useLocalDpi xmlns:a14="http://schemas.microsoft.com/office/drawing/2010/main" val="0"/>
              </a:ext>
            </a:extLst>
          </a:blip>
          <a:srcRect l="3144" t="3130" r="37168" b="18478"/>
          <a:stretch>
            <a:fillRect/>
          </a:stretch>
        </p:blipFill>
        <p:spPr bwMode="auto">
          <a:xfrm>
            <a:off x="1943018" y="765689"/>
            <a:ext cx="7794952" cy="568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剪枝搜索的性质</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剪枝本身不影响算法输出结果</a:t>
                </a:r>
                <a:endParaRPr lang="zh-CN" altLang="en-US" dirty="0"/>
              </a:p>
              <a:p>
                <a:r>
                  <a:rPr lang="zh-CN" altLang="en-US" dirty="0"/>
                  <a:t>节点先后次序会影响剪枝效率</a:t>
                </a:r>
                <a:endParaRPr lang="en-US" altLang="zh-CN" dirty="0"/>
              </a:p>
              <a:p>
                <a:r>
                  <a:rPr lang="zh-CN" altLang="en-US" dirty="0"/>
                  <a:t>如果节点次序“恰到好处”，</a:t>
                </a:r>
                <a:r>
                  <a:rPr lang="en-US" altLang="zh-CN" dirty="0"/>
                  <a:t>Alpha-Beta</a:t>
                </a:r>
                <a:r>
                  <a:rPr lang="zh-CN" altLang="en-US" dirty="0"/>
                  <a:t>剪枝的时间复杂度为</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sSup>
                      <m:sSupPr>
                        <m:ctrlPr>
                          <a:rPr lang="en-US" altLang="zh-CN" i="1" dirty="0" smtClean="0">
                            <a:latin typeface="Cambria Math" panose="02040503050406030204" pitchFamily="18" charset="0"/>
                          </a:rPr>
                        </m:ctrlPr>
                      </m:sSupPr>
                      <m:e>
                        <m:r>
                          <a:rPr lang="zh-CN" altLang="en-US" i="1" dirty="0">
                            <a:latin typeface="Cambria Math" panose="02040503050406030204" pitchFamily="18" charset="0"/>
                          </a:rPr>
                          <m:t>𝑏</m:t>
                        </m:r>
                      </m:e>
                      <m:sup>
                        <m:f>
                          <m:fPr>
                            <m:ctrlPr>
                              <a:rPr lang="en-US" altLang="zh-CN" i="1" dirty="0">
                                <a:latin typeface="Cambria Math" panose="02040503050406030204" pitchFamily="18" charset="0"/>
                              </a:rPr>
                            </m:ctrlPr>
                          </m:fPr>
                          <m:num>
                            <m:r>
                              <a:rPr lang="zh-CN" altLang="en-US" i="1" dirty="0">
                                <a:latin typeface="Cambria Math" panose="02040503050406030204" pitchFamily="18" charset="0"/>
                              </a:rPr>
                              <m:t>𝑚</m:t>
                            </m:r>
                          </m:num>
                          <m:den>
                            <m:r>
                              <a:rPr lang="en-US" altLang="zh-CN" i="1" dirty="0">
                                <a:latin typeface="Cambria Math" panose="02040503050406030204" pitchFamily="18" charset="0"/>
                              </a:rPr>
                              <m:t>2</m:t>
                            </m:r>
                          </m:den>
                        </m:f>
                      </m:sup>
                    </m:sSup>
                    <m:r>
                      <a:rPr lang="en-US" altLang="zh-CN" i="1" dirty="0" smtClean="0">
                        <a:latin typeface="Cambria Math" panose="02040503050406030204" pitchFamily="18" charset="0"/>
                      </a:rPr>
                      <m:t>)</m:t>
                    </m:r>
                  </m:oMath>
                </a14:m>
                <a:r>
                  <a:rPr lang="zh-CN" altLang="en-US" dirty="0"/>
                  <a:t>，最小最大搜索的时间复杂度为</a:t>
                </a:r>
                <a14:m>
                  <m:oMath xmlns:m="http://schemas.openxmlformats.org/officeDocument/2006/math">
                    <m:r>
                      <a:rPr lang="en-US" altLang="zh-CN" i="1" dirty="0" smtClean="0">
                        <a:latin typeface="Cambria Math" panose="02040503050406030204" pitchFamily="18" charset="0"/>
                      </a:rPr>
                      <m:t>𝑂</m:t>
                    </m:r>
                    <m:d>
                      <m:dPr>
                        <m:ctrlPr>
                          <a:rPr lang="en-US" altLang="zh-CN" i="1" dirty="0" smtClean="0">
                            <a:latin typeface="Cambria Math" panose="02040503050406030204" pitchFamily="18" charset="0"/>
                          </a:rPr>
                        </m:ctrlPr>
                      </m:dPr>
                      <m:e>
                        <m:sSup>
                          <m:sSupPr>
                            <m:ctrlPr>
                              <a:rPr lang="en-US" altLang="zh-CN" i="1" dirty="0" smtClean="0">
                                <a:latin typeface="Cambria Math" panose="02040503050406030204" pitchFamily="18" charset="0"/>
                              </a:rPr>
                            </m:ctrlPr>
                          </m:sSupPr>
                          <m:e>
                            <m:r>
                              <a:rPr lang="zh-CN" altLang="en-US" i="1" dirty="0">
                                <a:latin typeface="Cambria Math" panose="02040503050406030204" pitchFamily="18" charset="0"/>
                              </a:rPr>
                              <m:t>𝑏</m:t>
                            </m:r>
                          </m:e>
                          <m:sup>
                            <m:r>
                              <a:rPr lang="zh-CN" altLang="en-US" i="1" dirty="0">
                                <a:latin typeface="Cambria Math" panose="02040503050406030204" pitchFamily="18" charset="0"/>
                              </a:rPr>
                              <m:t>𝑚</m:t>
                            </m:r>
                          </m:sup>
                        </m:sSup>
                      </m:e>
                    </m:d>
                  </m:oMath>
                </a14:m>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394447" y="4610711"/>
              <a:ext cx="11159528" cy="975360"/>
            </p:xfrm>
            <a:graphic>
              <a:graphicData uri="http://schemas.openxmlformats.org/drawingml/2006/table">
                <a:tbl>
                  <a:tblPr firstRow="1" bandRow="1">
                    <a:tableStyleId>{5C22544A-7EE6-4342-B048-85BDC9FD1C3A}</a:tableStyleId>
                  </a:tblPr>
                  <a:tblGrid>
                    <a:gridCol w="1481245"/>
                    <a:gridCol w="9678283"/>
                  </a:tblGrid>
                  <a:tr h="318052">
                    <a:tc>
                      <a:txBody>
                        <a:bodyPr/>
                        <a:lstStyle/>
                        <a:p>
                          <a:pPr algn="ctr"/>
                          <a14:m>
                            <m:oMathPara xmlns:m="http://schemas.openxmlformats.org/officeDocument/2006/math">
                              <m:oMathParaPr>
                                <m:jc m:val="centerGroup"/>
                              </m:oMathParaPr>
                              <m:oMath xmlns:m="http://schemas.openxmlformats.org/officeDocument/2006/math">
                                <m:r>
                                  <a:rPr lang="en-US" sz="3200" b="1"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𝒃</m:t>
                                </m:r>
                              </m:oMath>
                            </m:oMathPara>
                          </a14:m>
                          <a:endParaRPr lang="zh-CN" sz="32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1" algn="l"/>
                          <a:r>
                            <a:rPr lang="zh-CN" sz="32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分支因子，即搜索树中每个节点最大的分支数目</a:t>
                          </a:r>
                          <a:endParaRPr lang="zh-CN" sz="32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8402">
                    <a:tc>
                      <a:txBody>
                        <a:bodyPr/>
                        <a:lstStyle/>
                        <a:p>
                          <a:pPr algn="ctr"/>
                          <a14:m>
                            <m:oMathPara xmlns:m="http://schemas.openxmlformats.org/officeDocument/2006/math">
                              <m:oMathParaPr>
                                <m:jc m:val="centerGroup"/>
                              </m:oMathParaPr>
                              <m:oMath xmlns:m="http://schemas.openxmlformats.org/officeDocument/2006/math">
                                <m:r>
                                  <a:rPr lang="en-US" sz="3200" b="1"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𝒎</m:t>
                                </m:r>
                              </m:oMath>
                            </m:oMathPara>
                          </a14:m>
                          <a:endParaRPr lang="zh-CN" sz="32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1" algn="l"/>
                          <a:r>
                            <a:rPr lang="zh-CN" sz="32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搜索树中路径的最大可能长度</a:t>
                          </a:r>
                          <a:endParaRPr lang="zh-CN" sz="32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4" name="表格 3"/>
              <p:cNvGraphicFramePr>
                <a:graphicFrameLocks noGrp="1"/>
              </p:cNvGraphicFramePr>
              <p:nvPr/>
            </p:nvGraphicFramePr>
            <p:xfrm>
              <a:off x="394447" y="4610711"/>
              <a:ext cx="11159528" cy="975360"/>
            </p:xfrm>
            <a:graphic>
              <a:graphicData uri="http://schemas.openxmlformats.org/drawingml/2006/table">
                <a:tbl>
                  <a:tblPr firstRow="1" bandRow="1">
                    <a:tableStyleId>{5C22544A-7EE6-4342-B048-85BDC9FD1C3A}</a:tableStyleId>
                  </a:tblPr>
                  <a:tblGrid>
                    <a:gridCol w="1481245"/>
                    <a:gridCol w="9678283"/>
                  </a:tblGrid>
                  <a:tr h="48768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lvl="1" algn="l"/>
                          <a:r>
                            <a:rPr lang="zh-CN" sz="32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分支因子，即搜索树中每个节点最大的分支数目</a:t>
                          </a:r>
                          <a:endParaRPr lang="zh-CN" sz="32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8768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lvl="1" algn="l"/>
                          <a:r>
                            <a:rPr lang="zh-CN" sz="32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搜索树中路径的最大可能长度</a:t>
                          </a:r>
                          <a:endParaRPr lang="zh-CN" sz="32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剪枝算法性能分析</a:t>
            </a:r>
            <a:endParaRPr lang="zh-CN" altLang="en-US" dirty="0"/>
          </a:p>
        </p:txBody>
      </p:sp>
      <p:pic>
        <p:nvPicPr>
          <p:cNvPr id="7" name="内容占位符 6"/>
          <p:cNvPicPr>
            <a:picLocks noGrp="1"/>
          </p:cNvPicPr>
          <p:nvPr>
            <p:ph idx="1"/>
          </p:nvPr>
        </p:nvPicPr>
        <p:blipFill>
          <a:blip r:embed="rId1"/>
          <a:stretch>
            <a:fillRect/>
          </a:stretch>
        </p:blipFill>
        <p:spPr>
          <a:xfrm>
            <a:off x="964041" y="795886"/>
            <a:ext cx="10058400" cy="4705350"/>
          </a:xfrm>
          <a:prstGeom prst="rect">
            <a:avLst/>
          </a:prstGeom>
        </p:spPr>
      </p:pic>
      <p:sp>
        <p:nvSpPr>
          <p:cNvPr id="8" name="矩形 7"/>
          <p:cNvSpPr/>
          <p:nvPr/>
        </p:nvSpPr>
        <p:spPr>
          <a:xfrm>
            <a:off x="461108" y="5374473"/>
            <a:ext cx="11066583" cy="954107"/>
          </a:xfrm>
          <a:prstGeom prst="rect">
            <a:avLst/>
          </a:prstGeom>
        </p:spPr>
        <p:txBody>
          <a:bodyPr wrap="square">
            <a:spAutoFit/>
          </a:bodyPr>
          <a:lstStyle/>
          <a:p>
            <a:r>
              <a:rPr lang="zh-CN" altLang="en-US" sz="2800" kern="100" dirty="0">
                <a:latin typeface="Times New Roman" panose="02020603050405020304" pitchFamily="16" charset="0"/>
                <a:ea typeface="华文楷体" panose="02010600040101010101" pitchFamily="2" charset="-122"/>
                <a:cs typeface="Times New Roman" panose="02020603050405020304" pitchFamily="16" charset="0"/>
              </a:rPr>
              <a:t>最优状况下的剪枝结果示意图，</a:t>
            </a:r>
            <a:r>
              <a:rPr lang="zh-CN" altLang="zh-CN" sz="2800" kern="100" dirty="0">
                <a:latin typeface="Times New Roman" panose="02020603050405020304" pitchFamily="16" charset="0"/>
                <a:ea typeface="华文楷体" panose="02010600040101010101" pitchFamily="2" charset="-122"/>
                <a:cs typeface="Times New Roman" panose="02020603050405020304" pitchFamily="16" charset="0"/>
              </a:rPr>
              <a:t>每一层最左端</a:t>
            </a:r>
            <a:r>
              <a:rPr lang="zh-CN" altLang="en-US" sz="2800" kern="100" dirty="0">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800" kern="100" dirty="0">
                <a:latin typeface="Times New Roman" panose="02020603050405020304" pitchFamily="16" charset="0"/>
                <a:ea typeface="华文楷体" panose="02010600040101010101" pitchFamily="2" charset="-122"/>
                <a:cs typeface="Times New Roman" panose="02020603050405020304" pitchFamily="16" charset="0"/>
              </a:rPr>
              <a:t>的所有孩子</a:t>
            </a:r>
            <a:r>
              <a:rPr lang="zh-CN" altLang="en-US" sz="2800" kern="100" dirty="0">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800" kern="100" dirty="0">
                <a:latin typeface="Times New Roman" panose="02020603050405020304" pitchFamily="16" charset="0"/>
                <a:ea typeface="华文楷体" panose="02010600040101010101" pitchFamily="2" charset="-122"/>
                <a:cs typeface="Times New Roman" panose="02020603050405020304" pitchFamily="16" charset="0"/>
              </a:rPr>
              <a:t>均被访问，其他节点仅有最左端孩子</a:t>
            </a:r>
            <a:r>
              <a:rPr lang="zh-CN" altLang="en-US" sz="2800" kern="100" dirty="0">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800" kern="100" dirty="0">
                <a:latin typeface="Times New Roman" panose="02020603050405020304" pitchFamily="16" charset="0"/>
                <a:ea typeface="华文楷体" panose="02010600040101010101" pitchFamily="2" charset="-122"/>
                <a:cs typeface="Times New Roman" panose="02020603050405020304" pitchFamily="16" charset="0"/>
              </a:rPr>
              <a:t>被访问、其他孩子</a:t>
            </a:r>
            <a:r>
              <a:rPr lang="zh-CN" altLang="en-US" sz="2800" kern="100" dirty="0">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800" kern="100" dirty="0">
                <a:latin typeface="Times New Roman" panose="02020603050405020304" pitchFamily="16" charset="0"/>
                <a:ea typeface="华文楷体" panose="02010600040101010101" pitchFamily="2" charset="-122"/>
                <a:cs typeface="Times New Roman" panose="02020603050405020304" pitchFamily="16" charset="0"/>
              </a:rPr>
              <a:t>被剪枝。</a:t>
            </a:r>
            <a:endParaRPr lang="zh-CN" altLang="en-US" sz="2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剪枝算法性能分析</a:t>
            </a:r>
            <a:endParaRPr lang="zh-CN" altLang="en-US" dirty="0"/>
          </a:p>
        </p:txBody>
      </p:sp>
      <p:sp>
        <p:nvSpPr>
          <p:cNvPr id="3" name="内容占位符 2"/>
          <p:cNvSpPr>
            <a:spLocks noGrp="1"/>
          </p:cNvSpPr>
          <p:nvPr>
            <p:ph idx="1"/>
          </p:nvPr>
        </p:nvSpPr>
        <p:spPr/>
        <p:txBody>
          <a:bodyPr>
            <a:normAutofit/>
          </a:bodyPr>
          <a:lstStyle/>
          <a:p>
            <a:r>
              <a:rPr lang="zh-CN" altLang="en-US" dirty="0"/>
              <a:t>观察：如果一个节点导致了其兄弟节点被剪枝，可知其孩子节点必然被扩展</a:t>
            </a:r>
            <a:endParaRPr lang="zh-CN" altLang="en-US" dirty="0"/>
          </a:p>
        </p:txBody>
      </p:sp>
      <p:pic>
        <p:nvPicPr>
          <p:cNvPr id="5" name="图片 4"/>
          <p:cNvPicPr/>
          <p:nvPr/>
        </p:nvPicPr>
        <p:blipFill rotWithShape="1">
          <a:blip r:embed="rId1" cstate="print">
            <a:extLst>
              <a:ext uri="{28A0092B-C50C-407E-A947-70E740481C1C}">
                <a14:useLocalDpi xmlns:a14="http://schemas.microsoft.com/office/drawing/2010/main" val="0"/>
              </a:ext>
            </a:extLst>
          </a:blip>
          <a:srcRect l="43502"/>
          <a:stretch>
            <a:fillRect/>
          </a:stretch>
        </p:blipFill>
        <p:spPr bwMode="auto">
          <a:xfrm>
            <a:off x="3816882" y="1558610"/>
            <a:ext cx="5819689" cy="4094182"/>
          </a:xfrm>
          <a:prstGeom prst="rect">
            <a:avLst/>
          </a:prstGeom>
          <a:noFill/>
        </p:spPr>
      </p:pic>
      <mc:AlternateContent xmlns:mc="http://schemas.openxmlformats.org/markup-compatibility/2006">
        <mc:Choice xmlns:a14="http://schemas.microsoft.com/office/drawing/2010/main" Requires="a14">
          <p:sp>
            <p:nvSpPr>
              <p:cNvPr id="8" name="矩形 7"/>
              <p:cNvSpPr/>
              <p:nvPr/>
            </p:nvSpPr>
            <p:spPr>
              <a:xfrm>
                <a:off x="256298" y="5652792"/>
                <a:ext cx="11255764" cy="830997"/>
              </a:xfrm>
              <a:prstGeom prst="rect">
                <a:avLst/>
              </a:prstGeom>
            </p:spPr>
            <p:txBody>
              <a:bodyPr wrap="square">
                <a:spAutoFit/>
              </a:bodyPr>
              <a:lstStyle/>
              <a:p>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𝜅</m:t>
                        </m:r>
                      </m:e>
                      <m:sub>
                        <m:r>
                          <a:rPr lang="en-US" altLang="zh-CN" sz="2400" i="1" dirty="0">
                            <a:latin typeface="Cambria Math" panose="02040503050406030204" pitchFamily="18" charset="0"/>
                          </a:rPr>
                          <m:t>11</m:t>
                        </m:r>
                      </m:sub>
                    </m:sSub>
                  </m:oMath>
                </a14:m>
                <a:r>
                  <a:rPr lang="zh-CN" altLang="en-US" sz="2400" dirty="0"/>
                  <a:t>和</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𝜅</m:t>
                        </m:r>
                      </m:e>
                      <m:sub>
                        <m:r>
                          <a:rPr lang="en-US" altLang="zh-CN" sz="2400" i="1" dirty="0">
                            <a:latin typeface="Cambria Math" panose="02040503050406030204" pitchFamily="18" charset="0"/>
                          </a:rPr>
                          <m:t>21</m:t>
                        </m:r>
                      </m:sub>
                    </m:sSub>
                  </m:oMath>
                </a14:m>
                <a:r>
                  <a:rPr lang="zh-CN" altLang="en-US" sz="2400" dirty="0"/>
                  <a:t>两个节点分别导致了其右端的兄弟被剪枝，于是可以肯定</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𝜅</m:t>
                        </m:r>
                      </m:e>
                      <m:sub>
                        <m:r>
                          <a:rPr lang="en-US" altLang="zh-CN" sz="2400" i="1" dirty="0">
                            <a:latin typeface="Cambria Math" panose="02040503050406030204" pitchFamily="18" charset="0"/>
                          </a:rPr>
                          <m:t>11</m:t>
                        </m:r>
                      </m:sub>
                    </m:sSub>
                  </m:oMath>
                </a14:m>
                <a:r>
                  <a:rPr lang="zh-CN" altLang="en-US" sz="2400" dirty="0"/>
                  <a:t>和</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𝜅</m:t>
                        </m:r>
                      </m:e>
                      <m:sub>
                        <m:r>
                          <a:rPr lang="en-US" altLang="zh-CN" sz="2400" i="1" dirty="0">
                            <a:latin typeface="Cambria Math" panose="02040503050406030204" pitchFamily="18" charset="0"/>
                          </a:rPr>
                          <m:t>21</m:t>
                        </m:r>
                      </m:sub>
                    </m:sSub>
                  </m:oMath>
                </a14:m>
                <a:r>
                  <a:rPr lang="zh-CN" altLang="en-US" sz="2400" dirty="0"/>
                  <a:t>全部孩子节点必然被扩展。</a:t>
                </a:r>
                <a:endParaRPr lang="zh-CN" altLang="en-US" sz="2400" dirty="0"/>
              </a:p>
            </p:txBody>
          </p:sp>
        </mc:Choice>
        <mc:Fallback>
          <p:sp>
            <p:nvSpPr>
              <p:cNvPr id="8" name="矩形 7"/>
              <p:cNvSpPr>
                <a:spLocks noRot="1" noChangeAspect="1" noMove="1" noResize="1" noEditPoints="1" noAdjustHandles="1" noChangeArrowheads="1" noChangeShapeType="1" noTextEdit="1"/>
              </p:cNvSpPr>
              <p:nvPr/>
            </p:nvSpPr>
            <p:spPr>
              <a:xfrm>
                <a:off x="256298" y="5652792"/>
                <a:ext cx="11255764" cy="830997"/>
              </a:xfrm>
              <a:prstGeom prst="rect">
                <a:avLst/>
              </a:prstGeom>
              <a:blipFill rotWithShape="1">
                <a:blip r:embed="rId2"/>
                <a:stretch>
                  <a:fillRect l="-3" t="-3" r="1" b="53"/>
                </a:stretch>
              </a:blipFill>
            </p:spPr>
            <p:txBody>
              <a:bodyPr/>
              <a:lstStyle/>
              <a:p>
                <a:r>
                  <a:rPr lang="zh-CN" alt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剪枝算法性能分析</a:t>
            </a:r>
            <a:endParaRPr lang="zh-CN" altLang="en-US" dirty="0"/>
          </a:p>
        </p:txBody>
      </p:sp>
      <mc:AlternateContent xmlns:mc="http://schemas.openxmlformats.org/markup-compatibility/2006">
        <mc:Choice xmlns:a14="http://schemas.microsoft.com/office/drawing/2010/main" Requires="a14">
          <p:sp>
            <p:nvSpPr>
              <p:cNvPr id="5" name="内容占位符 4"/>
              <p:cNvSpPr>
                <a:spLocks noGrp="1"/>
              </p:cNvSpPr>
              <p:nvPr>
                <p:ph idx="1"/>
              </p:nvPr>
            </p:nvSpPr>
            <p:spPr>
              <a:xfrm>
                <a:off x="394448" y="789709"/>
                <a:ext cx="6678476" cy="5905661"/>
              </a:xfrm>
            </p:spPr>
            <p:txBody>
              <a:bodyPr/>
              <a:lstStyle/>
              <a:p>
                <a:r>
                  <a:rPr lang="zh-CN" altLang="en-US" dirty="0"/>
                  <a:t>不妨假设</a:t>
                </a:r>
                <a:r>
                  <a:rPr lang="en-US" altLang="zh-CN" dirty="0"/>
                  <a:t>A</a:t>
                </a:r>
                <a:r>
                  <a:rPr lang="zh-CN" altLang="en-US" dirty="0"/>
                  <a:t>结点为</a:t>
                </a:r>
                <a:r>
                  <a:rPr lang="en-US" altLang="zh-CN" dirty="0"/>
                  <a:t>MAX</a:t>
                </a:r>
                <a:r>
                  <a:rPr lang="zh-CN" altLang="en-US" dirty="0"/>
                  <a:t>节点。</a:t>
                </a:r>
                <a:endParaRPr lang="en-US" altLang="zh-CN" dirty="0"/>
              </a:p>
              <a:p>
                <a:pPr lvl="1"/>
                <a:r>
                  <a:rPr lang="zh-CN" altLang="en-US" dirty="0"/>
                  <a:t>假设节点</a:t>
                </a:r>
                <a:r>
                  <a:rPr lang="en-US" altLang="zh-CN" dirty="0"/>
                  <a:t>A</a:t>
                </a:r>
                <a:r>
                  <a:rPr lang="zh-CN" altLang="en-US" dirty="0"/>
                  <a:t>对应的初值是</a:t>
                </a:r>
                <a:r>
                  <a:rPr lang="en-US" altLang="zh-CN" dirty="0"/>
                  <a:t> </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𝛼</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𝛽</m:t>
                    </m:r>
                    <m:r>
                      <a:rPr lang="en-US" altLang="zh-CN" i="1" dirty="0" smtClean="0">
                        <a:latin typeface="Cambria Math" panose="02040503050406030204" pitchFamily="18" charset="0"/>
                      </a:rPr>
                      <m:t>]</m:t>
                    </m:r>
                  </m:oMath>
                </a14:m>
                <a:endParaRPr lang="en-US" altLang="zh-CN" dirty="0"/>
              </a:p>
              <a:p>
                <a:pPr lvl="1"/>
                <a:r>
                  <a:rPr lang="zh-CN" altLang="en-US" dirty="0"/>
                  <a:t>如果</a:t>
                </a:r>
                <a:r>
                  <a:rPr lang="en-US" altLang="zh-CN" dirty="0"/>
                  <a:t>A</a:t>
                </a:r>
                <a:r>
                  <a:rPr lang="zh-CN" altLang="en-US" dirty="0"/>
                  <a:t>的孩子结点</a:t>
                </a:r>
                <a:r>
                  <a:rPr lang="en-US" altLang="zh-CN" dirty="0"/>
                  <a:t>B</a:t>
                </a:r>
                <a:r>
                  <a:rPr lang="zh-CN" altLang="en-US" dirty="0"/>
                  <a:t>导致了</a:t>
                </a:r>
                <a:r>
                  <a:rPr lang="en-US" altLang="zh-CN" dirty="0"/>
                  <a:t>B</a:t>
                </a:r>
                <a:r>
                  <a:rPr lang="zh-CN" altLang="en-US" dirty="0"/>
                  <a:t>右端的兄弟结点被剪枝。由于剪枝直到</a:t>
                </a:r>
                <a:r>
                  <a:rPr lang="en-US" altLang="zh-CN" dirty="0"/>
                  <a:t>B</a:t>
                </a:r>
                <a:r>
                  <a:rPr lang="zh-CN" altLang="en-US" dirty="0"/>
                  <a:t>的收益分数计算完后才发生，可知结点</a:t>
                </a:r>
                <a:r>
                  <a:rPr lang="en-US" altLang="zh-CN" dirty="0"/>
                  <a:t>B</a:t>
                </a:r>
                <a:r>
                  <a:rPr lang="zh-CN" altLang="en-US" dirty="0"/>
                  <a:t>必然是</a:t>
                </a:r>
                <a:r>
                  <a:rPr lang="en-US" altLang="zh-CN" dirty="0"/>
                  <a:t>A</a:t>
                </a:r>
                <a:r>
                  <a:rPr lang="zh-CN" altLang="en-US" dirty="0"/>
                  <a:t>已扩展孩子结点中收益分数最大的结点；</a:t>
                </a:r>
                <a:endParaRPr lang="en-US" altLang="zh-CN" dirty="0"/>
              </a:p>
              <a:p>
                <a:pPr lvl="1"/>
                <a:r>
                  <a:rPr lang="zh-CN" altLang="en-US" dirty="0"/>
                  <a:t>同时根据剪枝的发生条件，可知</a:t>
                </a:r>
                <a:r>
                  <a:rPr lang="en-US" altLang="zh-CN" dirty="0"/>
                  <a:t>B</a:t>
                </a:r>
                <a:r>
                  <a:rPr lang="zh-CN" altLang="en-US" dirty="0"/>
                  <a:t>的收益分数</a:t>
                </a:r>
                <a:r>
                  <a:rPr lang="en-US" altLang="zh-CN" dirty="0"/>
                  <a:t>α'</a:t>
                </a:r>
                <a:r>
                  <a:rPr lang="zh-CN" altLang="en-US" dirty="0"/>
                  <a:t>必然满足𝛼</a:t>
                </a:r>
                <a:r>
                  <a:rPr lang="en-US" altLang="zh-CN" dirty="0"/>
                  <a:t>′&gt;</a:t>
                </a:r>
                <a:r>
                  <a:rPr lang="zh-CN" altLang="en-US" dirty="0"/>
                  <a:t>𝛽。</a:t>
                </a:r>
                <a:endParaRPr lang="zh-CN" altLang="en-US" dirty="0"/>
              </a:p>
            </p:txBody>
          </p:sp>
        </mc:Choice>
        <mc:Fallback>
          <p:sp>
            <p:nvSpPr>
              <p:cNvPr id="5" name="内容占位符 4"/>
              <p:cNvSpPr>
                <a:spLocks noRot="1" noChangeAspect="1" noMove="1" noResize="1" noEditPoints="1" noAdjustHandles="1" noChangeArrowheads="1" noChangeShapeType="1" noTextEdit="1"/>
              </p:cNvSpPr>
              <p:nvPr>
                <p:ph idx="1"/>
              </p:nvPr>
            </p:nvSpPr>
            <p:spPr>
              <a:xfrm>
                <a:off x="394448" y="789709"/>
                <a:ext cx="6678476" cy="5905661"/>
              </a:xfrm>
              <a:blipFill rotWithShape="1">
                <a:blip r:embed="rId1"/>
                <a:stretch>
                  <a:fillRect l="-2" t="-7" r="4" b="10"/>
                </a:stretch>
              </a:blipFill>
            </p:spPr>
            <p:txBody>
              <a:bodyPr/>
              <a:lstStyle/>
              <a:p>
                <a:r>
                  <a:rPr lang="zh-CN" altLang="en-US">
                    <a:noFill/>
                  </a:rPr>
                  <a:t> </a:t>
                </a:r>
              </a:p>
            </p:txBody>
          </p:sp>
        </mc:Fallback>
      </mc:AlternateContent>
      <p:pic>
        <p:nvPicPr>
          <p:cNvPr id="6" name="内容占位符 3"/>
          <p:cNvPicPr/>
          <p:nvPr/>
        </p:nvPicPr>
        <p:blipFill rotWithShape="1">
          <a:blip r:embed="rId2" cstate="print">
            <a:extLst>
              <a:ext uri="{28A0092B-C50C-407E-A947-70E740481C1C}">
                <a14:useLocalDpi xmlns:a14="http://schemas.microsoft.com/office/drawing/2010/main" val="0"/>
              </a:ext>
            </a:extLst>
          </a:blip>
          <a:srcRect t="34909" r="57206"/>
          <a:stretch>
            <a:fillRect/>
          </a:stretch>
        </p:blipFill>
        <p:spPr bwMode="auto">
          <a:xfrm>
            <a:off x="7028501" y="1122339"/>
            <a:ext cx="4712677" cy="3087077"/>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剪枝算法性能分析</a:t>
            </a:r>
            <a:endParaRPr lang="zh-CN" altLang="en-US" dirty="0"/>
          </a:p>
        </p:txBody>
      </p:sp>
      <mc:AlternateContent xmlns:mc="http://schemas.openxmlformats.org/markup-compatibility/2006">
        <mc:Choice xmlns:a14="http://schemas.microsoft.com/office/drawing/2010/main" Requires="a14">
          <p:sp>
            <p:nvSpPr>
              <p:cNvPr id="5" name="内容占位符 4"/>
              <p:cNvSpPr>
                <a:spLocks noGrp="1"/>
              </p:cNvSpPr>
              <p:nvPr>
                <p:ph idx="1"/>
              </p:nvPr>
            </p:nvSpPr>
            <p:spPr>
              <a:xfrm>
                <a:off x="394448" y="789709"/>
                <a:ext cx="6678476" cy="5905661"/>
              </a:xfrm>
            </p:spPr>
            <p:txBody>
              <a:bodyPr>
                <a:normAutofit/>
              </a:bodyPr>
              <a:lstStyle/>
              <a:p>
                <a:r>
                  <a:rPr lang="zh-CN" altLang="en-US" dirty="0"/>
                  <a:t>不妨假设</a:t>
                </a:r>
                <a14:m>
                  <m:oMath xmlns:m="http://schemas.openxmlformats.org/officeDocument/2006/math">
                    <m:r>
                      <a:rPr lang="en-US" altLang="zh-CN" i="1" dirty="0" smtClean="0">
                        <a:latin typeface="Cambria Math" panose="02040503050406030204" pitchFamily="18" charset="0"/>
                      </a:rPr>
                      <m:t>𝐴</m:t>
                    </m:r>
                  </m:oMath>
                </a14:m>
                <a:r>
                  <a:rPr lang="zh-CN" altLang="en-US" dirty="0"/>
                  <a:t>结点为</a:t>
                </a:r>
                <a:r>
                  <a:rPr lang="en-US" altLang="zh-CN" dirty="0"/>
                  <a:t>MAX</a:t>
                </a:r>
                <a:r>
                  <a:rPr lang="zh-CN" altLang="en-US" dirty="0"/>
                  <a:t>节点。</a:t>
                </a:r>
                <a:endParaRPr lang="en-US" altLang="zh-CN" dirty="0"/>
              </a:p>
              <a:p>
                <a:pPr lvl="1"/>
                <a:r>
                  <a:rPr lang="zh-CN" altLang="en-US" dirty="0"/>
                  <a:t>假设扩展</a:t>
                </a:r>
                <a14:m>
                  <m:oMath xmlns:m="http://schemas.openxmlformats.org/officeDocument/2006/math">
                    <m:r>
                      <a:rPr lang="en-US" altLang="zh-CN" i="1" dirty="0" smtClean="0">
                        <a:latin typeface="Cambria Math" panose="02040503050406030204" pitchFamily="18" charset="0"/>
                      </a:rPr>
                      <m:t>𝐵</m:t>
                    </m:r>
                  </m:oMath>
                </a14:m>
                <a:r>
                  <a:rPr lang="zh-CN" altLang="en-US" dirty="0"/>
                  <a:t>时的上下界为</a:t>
                </a:r>
                <a14:m>
                  <m:oMath xmlns:m="http://schemas.openxmlformats.org/officeDocument/2006/math">
                    <m:r>
                      <a:rPr lang="en-US" altLang="zh-CN" i="1" dirty="0" smtClean="0">
                        <a:latin typeface="Cambria Math" panose="02040503050406030204" pitchFamily="18" charset="0"/>
                      </a:rPr>
                      <m:t>[</m:t>
                    </m:r>
                    <m:r>
                      <a:rPr lang="zh-CN" altLang="en-US" i="1" dirty="0">
                        <a:latin typeface="Cambria Math" panose="02040503050406030204" pitchFamily="18" charset="0"/>
                      </a:rPr>
                      <m:t>𝛼</m:t>
                    </m:r>
                    <m:r>
                      <a:rPr lang="en-US" altLang="zh-CN" i="1" dirty="0">
                        <a:latin typeface="Cambria Math" panose="02040503050406030204" pitchFamily="18" charset="0"/>
                      </a:rPr>
                      <m:t>′′,</m:t>
                    </m:r>
                    <m:r>
                      <a:rPr lang="zh-CN" altLang="en-US" i="1" dirty="0">
                        <a:latin typeface="Cambria Math" panose="02040503050406030204" pitchFamily="18" charset="0"/>
                      </a:rPr>
                      <m:t>𝛽</m:t>
                    </m:r>
                    <m:r>
                      <a:rPr lang="en-US" altLang="zh-CN" i="1" dirty="0">
                        <a:latin typeface="Cambria Math" panose="02040503050406030204" pitchFamily="18" charset="0"/>
                      </a:rPr>
                      <m:t>]</m:t>
                    </m:r>
                  </m:oMath>
                </a14:m>
                <a:r>
                  <a:rPr lang="zh-CN" altLang="en-US" dirty="0"/>
                  <a:t>，其中</a:t>
                </a:r>
                <a14:m>
                  <m:oMath xmlns:m="http://schemas.openxmlformats.org/officeDocument/2006/math">
                    <m:r>
                      <a:rPr lang="zh-CN" altLang="en-US" i="1" dirty="0" smtClean="0">
                        <a:latin typeface="Cambria Math" panose="02040503050406030204" pitchFamily="18" charset="0"/>
                      </a:rPr>
                      <m:t>𝛼</m:t>
                    </m:r>
                    <m:r>
                      <a:rPr lang="en-US" altLang="zh-CN" i="1" dirty="0">
                        <a:latin typeface="Cambria Math" panose="02040503050406030204" pitchFamily="18" charset="0"/>
                      </a:rPr>
                      <m:t>′′</m:t>
                    </m:r>
                  </m:oMath>
                </a14:m>
                <a:r>
                  <a:rPr lang="zh-CN" altLang="en-US" dirty="0"/>
                  <a:t>来自</a:t>
                </a:r>
                <a14:m>
                  <m:oMath xmlns:m="http://schemas.openxmlformats.org/officeDocument/2006/math">
                    <m:r>
                      <a:rPr lang="en-US" altLang="zh-CN" i="1" dirty="0" smtClean="0">
                        <a:latin typeface="Cambria Math" panose="02040503050406030204" pitchFamily="18" charset="0"/>
                      </a:rPr>
                      <m:t>𝐵</m:t>
                    </m:r>
                  </m:oMath>
                </a14:m>
                <a:r>
                  <a:rPr lang="zh-CN" altLang="en-US" dirty="0"/>
                  <a:t>被扩展时</a:t>
                </a:r>
                <a14:m>
                  <m:oMath xmlns:m="http://schemas.openxmlformats.org/officeDocument/2006/math">
                    <m:r>
                      <a:rPr lang="en-US" altLang="zh-CN" i="1" dirty="0" smtClean="0">
                        <a:latin typeface="Cambria Math" panose="02040503050406030204" pitchFamily="18" charset="0"/>
                      </a:rPr>
                      <m:t>𝐴</m:t>
                    </m:r>
                  </m:oMath>
                </a14:m>
                <a:r>
                  <a:rPr lang="zh-CN" altLang="en-US" dirty="0"/>
                  <a:t>的下界</a:t>
                </a:r>
                <a:endParaRPr lang="en-US" altLang="zh-CN" dirty="0"/>
              </a:p>
              <a:p>
                <a:pPr lvl="1"/>
                <a14:m>
                  <m:oMath xmlns:m="http://schemas.openxmlformats.org/officeDocument/2006/math">
                    <m:r>
                      <a:rPr lang="en-US" altLang="zh-CN" i="1" dirty="0" smtClean="0">
                        <a:latin typeface="Cambria Math" panose="02040503050406030204" pitchFamily="18" charset="0"/>
                      </a:rPr>
                      <m:t>𝐵</m:t>
                    </m:r>
                  </m:oMath>
                </a14:m>
                <a:r>
                  <a:rPr lang="zh-CN" altLang="en-US" dirty="0"/>
                  <a:t>至少有一个子结点</a:t>
                </a:r>
                <a14:m>
                  <m:oMath xmlns:m="http://schemas.openxmlformats.org/officeDocument/2006/math">
                    <m:r>
                      <a:rPr lang="en-US" altLang="zh-CN" i="1" dirty="0" smtClean="0">
                        <a:latin typeface="Cambria Math" panose="02040503050406030204" pitchFamily="18" charset="0"/>
                      </a:rPr>
                      <m:t>𝐶</m:t>
                    </m:r>
                  </m:oMath>
                </a14:m>
                <a:r>
                  <a:rPr lang="zh-CN" altLang="en-US" dirty="0"/>
                  <a:t>被扩展，因此</a:t>
                </a:r>
                <a14:m>
                  <m:oMath xmlns:m="http://schemas.openxmlformats.org/officeDocument/2006/math">
                    <m:sSup>
                      <m:sSupPr>
                        <m:ctrlPr>
                          <a:rPr lang="en-US" altLang="zh-CN" i="1" dirty="0">
                            <a:latin typeface="Cambria Math" panose="02040503050406030204" pitchFamily="18" charset="0"/>
                          </a:rPr>
                        </m:ctrlPr>
                      </m:sSupPr>
                      <m:e>
                        <m:r>
                          <a:rPr lang="zh-CN" altLang="en-US" i="1" dirty="0" smtClean="0">
                            <a:latin typeface="Cambria Math" panose="02040503050406030204" pitchFamily="18" charset="0"/>
                          </a:rPr>
                          <m:t>𝛼</m:t>
                        </m:r>
                      </m:e>
                      <m:sup>
                        <m:r>
                          <a:rPr lang="en-US" altLang="zh-CN" i="1" dirty="0">
                            <a:latin typeface="Cambria Math" panose="02040503050406030204" pitchFamily="18" charset="0"/>
                          </a:rPr>
                          <m:t>′′</m:t>
                        </m:r>
                      </m:sup>
                    </m:sSup>
                    <m:r>
                      <a:rPr lang="en-US" altLang="zh-CN" i="1" dirty="0">
                        <a:latin typeface="Cambria Math" panose="02040503050406030204" pitchFamily="18" charset="0"/>
                      </a:rPr>
                      <m:t>≤</m:t>
                    </m:r>
                    <m:r>
                      <a:rPr lang="zh-CN" altLang="en-US" i="1" dirty="0">
                        <a:latin typeface="Cambria Math" panose="02040503050406030204" pitchFamily="18" charset="0"/>
                      </a:rPr>
                      <m:t>𝛽</m:t>
                    </m:r>
                    <m:r>
                      <a:rPr lang="en-US" altLang="zh-CN" b="0" i="1" dirty="0" smtClean="0">
                        <a:latin typeface="Cambria Math" panose="02040503050406030204" pitchFamily="18" charset="0"/>
                      </a:rPr>
                      <m:t>&lt;</m:t>
                    </m:r>
                    <m:r>
                      <a:rPr lang="zh-CN" altLang="en-US" i="1" dirty="0">
                        <a:latin typeface="Cambria Math" panose="02040503050406030204" pitchFamily="18" charset="0"/>
                      </a:rPr>
                      <m:t>𝛼</m:t>
                    </m:r>
                    <m:r>
                      <a:rPr lang="en-US" altLang="zh-CN" i="1" dirty="0">
                        <a:latin typeface="Cambria Math" panose="02040503050406030204" pitchFamily="18" charset="0"/>
                      </a:rPr>
                      <m:t>′</m:t>
                    </m:r>
                  </m:oMath>
                </a14:m>
                <a:r>
                  <a:rPr lang="zh-CN" altLang="en-US" dirty="0"/>
                  <a:t>，即</a:t>
                </a:r>
                <a:r>
                  <a:rPr lang="zh-CN" altLang="en-US" dirty="0">
                    <a:solidFill>
                      <a:srgbClr val="FF0000"/>
                    </a:solidFill>
                  </a:rPr>
                  <a:t>𝛼</a:t>
                </a:r>
                <a:r>
                  <a:rPr lang="en-US" altLang="zh-CN" dirty="0">
                    <a:solidFill>
                      <a:srgbClr val="FF0000"/>
                    </a:solidFill>
                  </a:rPr>
                  <a:t>′′&lt;</a:t>
                </a:r>
                <a:r>
                  <a:rPr lang="zh-CN" altLang="en-US" dirty="0">
                    <a:solidFill>
                      <a:srgbClr val="FF0000"/>
                    </a:solidFill>
                  </a:rPr>
                  <a:t>𝛼</a:t>
                </a:r>
                <a:r>
                  <a:rPr lang="en-US" altLang="zh-CN" dirty="0">
                    <a:solidFill>
                      <a:srgbClr val="FF0000"/>
                    </a:solidFill>
                  </a:rPr>
                  <a:t>′</a:t>
                </a:r>
                <a:endParaRPr lang="en-US" altLang="zh-CN" dirty="0"/>
              </a:p>
              <a:p>
                <a:pPr lvl="1"/>
                <a:r>
                  <a:rPr lang="zh-CN" altLang="en-US" dirty="0"/>
                  <a:t>如果</a:t>
                </a:r>
                <a:r>
                  <a:rPr lang="en-US" altLang="zh-CN" dirty="0"/>
                  <a:t>C</a:t>
                </a:r>
                <a:r>
                  <a:rPr lang="zh-CN" altLang="en-US" dirty="0"/>
                  <a:t>导致</a:t>
                </a:r>
                <a:r>
                  <a:rPr lang="en-US" altLang="zh-CN" dirty="0"/>
                  <a:t>B</a:t>
                </a:r>
                <a:r>
                  <a:rPr lang="zh-CN" altLang="en-US" dirty="0"/>
                  <a:t>的其余子结点被剪枝，则</a:t>
                </a:r>
                <a:r>
                  <a:rPr lang="en-US" altLang="zh-CN" dirty="0"/>
                  <a:t>C</a:t>
                </a:r>
                <a:r>
                  <a:rPr lang="zh-CN" altLang="en-US" dirty="0"/>
                  <a:t>是</a:t>
                </a:r>
                <a:r>
                  <a:rPr lang="en-US" altLang="zh-CN" dirty="0"/>
                  <a:t>B</a:t>
                </a:r>
                <a:r>
                  <a:rPr lang="zh-CN" altLang="en-US" dirty="0"/>
                  <a:t>已扩展子结点中收益最小的，</a:t>
                </a:r>
                <a14:m>
                  <m:oMath xmlns:m="http://schemas.openxmlformats.org/officeDocument/2006/math">
                    <m:r>
                      <a:rPr lang="en-US" altLang="zh-CN" i="1" dirty="0" smtClean="0">
                        <a:latin typeface="Cambria Math" panose="02040503050406030204" pitchFamily="18" charset="0"/>
                      </a:rPr>
                      <m:t>𝐵</m:t>
                    </m:r>
                  </m:oMath>
                </a14:m>
                <a:r>
                  <a:rPr lang="zh-CN" altLang="en-US" dirty="0"/>
                  <a:t>和</a:t>
                </a:r>
                <a14:m>
                  <m:oMath xmlns:m="http://schemas.openxmlformats.org/officeDocument/2006/math">
                    <m:r>
                      <a:rPr lang="en-US" altLang="zh-CN" i="1" dirty="0" smtClean="0">
                        <a:latin typeface="Cambria Math" panose="02040503050406030204" pitchFamily="18" charset="0"/>
                      </a:rPr>
                      <m:t>𝐶</m:t>
                    </m:r>
                  </m:oMath>
                </a14:m>
                <a:r>
                  <a:rPr lang="zh-CN" altLang="en-US" dirty="0"/>
                  <a:t>的收益同为</a:t>
                </a:r>
                <a14:m>
                  <m:oMath xmlns:m="http://schemas.openxmlformats.org/officeDocument/2006/math">
                    <m:r>
                      <a:rPr lang="en-US" altLang="zh-CN" i="1" dirty="0" smtClean="0">
                        <a:latin typeface="Cambria Math" panose="02040503050406030204" pitchFamily="18" charset="0"/>
                      </a:rPr>
                      <m:t>𝛼</m:t>
                    </m:r>
                    <m:r>
                      <a:rPr lang="en-US" altLang="zh-CN" i="1" dirty="0">
                        <a:latin typeface="Cambria Math" panose="02040503050406030204" pitchFamily="18" charset="0"/>
                      </a:rPr>
                      <m:t>′</m:t>
                    </m:r>
                  </m:oMath>
                </a14:m>
                <a:r>
                  <a:rPr lang="zh-CN" altLang="en-US" dirty="0"/>
                  <a:t>，且必然满足</a:t>
                </a:r>
                <a:r>
                  <a:rPr lang="zh-CN" altLang="en-US" dirty="0">
                    <a:solidFill>
                      <a:srgbClr val="FF0000"/>
                    </a:solidFill>
                  </a:rPr>
                  <a:t>𝛼</a:t>
                </a:r>
                <a:r>
                  <a:rPr lang="en-US" altLang="zh-CN" dirty="0">
                    <a:solidFill>
                      <a:srgbClr val="FF0000"/>
                    </a:solidFill>
                  </a:rPr>
                  <a:t>′&lt;</a:t>
                </a:r>
                <a:r>
                  <a:rPr lang="zh-CN" altLang="en-US" dirty="0">
                    <a:solidFill>
                      <a:srgbClr val="FF0000"/>
                    </a:solidFill>
                  </a:rPr>
                  <a:t>𝛼</a:t>
                </a:r>
                <a:r>
                  <a:rPr lang="en-US" altLang="zh-CN" dirty="0">
                    <a:solidFill>
                      <a:srgbClr val="FF0000"/>
                    </a:solidFill>
                  </a:rPr>
                  <a:t>′′</a:t>
                </a:r>
                <a:r>
                  <a:rPr lang="zh-CN" altLang="en-US" dirty="0"/>
                  <a:t>，该式与前面的不等式矛盾。</a:t>
                </a:r>
                <a:endParaRPr lang="en-US" altLang="zh-CN" dirty="0"/>
              </a:p>
            </p:txBody>
          </p:sp>
        </mc:Choice>
        <mc:Fallback>
          <p:sp>
            <p:nvSpPr>
              <p:cNvPr id="5" name="内容占位符 4"/>
              <p:cNvSpPr>
                <a:spLocks noRot="1" noChangeAspect="1" noMove="1" noResize="1" noEditPoints="1" noAdjustHandles="1" noChangeArrowheads="1" noChangeShapeType="1" noTextEdit="1"/>
              </p:cNvSpPr>
              <p:nvPr>
                <p:ph idx="1"/>
              </p:nvPr>
            </p:nvSpPr>
            <p:spPr>
              <a:xfrm>
                <a:off x="394448" y="789709"/>
                <a:ext cx="6678476" cy="5905661"/>
              </a:xfrm>
              <a:blipFill rotWithShape="1">
                <a:blip r:embed="rId1"/>
                <a:stretch>
                  <a:fillRect l="-2" t="-7" r="-3352" b="10"/>
                </a:stretch>
              </a:blipFill>
            </p:spPr>
            <p:txBody>
              <a:bodyPr/>
              <a:lstStyle/>
              <a:p>
                <a:r>
                  <a:rPr lang="zh-CN" altLang="en-US">
                    <a:noFill/>
                  </a:rPr>
                  <a:t> </a:t>
                </a:r>
              </a:p>
            </p:txBody>
          </p:sp>
        </mc:Fallback>
      </mc:AlternateContent>
      <p:pic>
        <p:nvPicPr>
          <p:cNvPr id="6" name="内容占位符 3"/>
          <p:cNvPicPr/>
          <p:nvPr/>
        </p:nvPicPr>
        <p:blipFill rotWithShape="1">
          <a:blip r:embed="rId2" cstate="print">
            <a:extLst>
              <a:ext uri="{28A0092B-C50C-407E-A947-70E740481C1C}">
                <a14:useLocalDpi xmlns:a14="http://schemas.microsoft.com/office/drawing/2010/main" val="0"/>
              </a:ext>
            </a:extLst>
          </a:blip>
          <a:srcRect t="34909" r="57206"/>
          <a:stretch>
            <a:fillRect/>
          </a:stretch>
        </p:blipFill>
        <p:spPr bwMode="auto">
          <a:xfrm>
            <a:off x="7252677" y="992553"/>
            <a:ext cx="4712677" cy="3087077"/>
          </a:xfrm>
          <a:prstGeom prst="rect">
            <a:avLst/>
          </a:prstGeom>
          <a:noFill/>
        </p:spPr>
      </p:pic>
      <p:sp>
        <p:nvSpPr>
          <p:cNvPr id="3" name="矩形 2"/>
          <p:cNvSpPr/>
          <p:nvPr/>
        </p:nvSpPr>
        <p:spPr>
          <a:xfrm>
            <a:off x="7182339" y="4223299"/>
            <a:ext cx="4712677" cy="2246769"/>
          </a:xfrm>
          <a:prstGeom prst="rect">
            <a:avLst/>
          </a:prstGeom>
        </p:spPr>
        <p:txBody>
          <a:bodyPr wrap="square">
            <a:spAutoFit/>
          </a:bodyPr>
          <a:lstStyle/>
          <a:p>
            <a:r>
              <a:rPr lang="zh-CN" altLang="en-US" sz="2800" b="1" dirty="0">
                <a:solidFill>
                  <a:schemeClr val="tx2">
                    <a:lumMod val="60000"/>
                    <a:lumOff val="40000"/>
                  </a:schemeClr>
                </a:solidFill>
                <a:latin typeface="华文楷体" panose="02010600040101010101" pitchFamily="2" charset="-122"/>
                <a:ea typeface="华文楷体" panose="02010600040101010101" pitchFamily="2" charset="-122"/>
              </a:rPr>
              <a:t>由此不难归纳出结论：如果某个结点导致了其右侧兄弟结点被剪枝，那么该节点的所有孩子结点必然已被全部扩展</a:t>
            </a:r>
            <a:endParaRPr lang="zh-CN" altLang="en-US" sz="2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剪枝算法性能分析</a:t>
            </a:r>
            <a:endParaRPr lang="zh-CN" altLang="en-US" dirty="0"/>
          </a:p>
        </p:txBody>
      </p:sp>
      <p:sp>
        <p:nvSpPr>
          <p:cNvPr id="3" name="内容占位符 2"/>
          <p:cNvSpPr>
            <a:spLocks noGrp="1"/>
          </p:cNvSpPr>
          <p:nvPr>
            <p:ph idx="1"/>
          </p:nvPr>
        </p:nvSpPr>
        <p:spPr/>
        <p:txBody>
          <a:bodyPr/>
          <a:lstStyle/>
          <a:p>
            <a:r>
              <a:rPr lang="zh-CN" altLang="en-US" dirty="0"/>
              <a:t>下图展示了</a:t>
            </a:r>
            <a:r>
              <a:rPr lang="en-US" altLang="zh-CN" dirty="0"/>
              <a:t>alpha-beta</a:t>
            </a:r>
            <a:r>
              <a:rPr lang="zh-CN" altLang="en-US" dirty="0"/>
              <a:t>剪枝算法效率最优的情况</a:t>
            </a:r>
            <a:endParaRPr lang="en-US" altLang="zh-CN" dirty="0"/>
          </a:p>
          <a:p>
            <a:pPr lvl="1"/>
            <a:r>
              <a:rPr lang="zh-CN" altLang="en-US" dirty="0"/>
              <a:t>为了方便说明，假设图中每个结点恰好有 𝑏 个子节点</a:t>
            </a:r>
            <a:endParaRPr lang="en-US" altLang="zh-CN" dirty="0"/>
          </a:p>
          <a:p>
            <a:pPr lvl="1"/>
            <a:r>
              <a:rPr lang="zh-CN" altLang="en-US" dirty="0"/>
              <a:t>搜索树每层最左端结点的孩子结点必然全部被扩展 。其他结点的孩子结点被扩展情况分为如下两类</a:t>
            </a:r>
            <a:endParaRPr lang="en-US" altLang="zh-CN" dirty="0"/>
          </a:p>
          <a:p>
            <a:pPr lvl="2"/>
            <a:r>
              <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1)</a:t>
            </a: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只扩展其最左端孩子结点；</a:t>
            </a:r>
            <a:endPar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endParaRPr>
          </a:p>
          <a:p>
            <a:pPr lvl="2"/>
            <a:r>
              <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2)</a:t>
            </a: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它是其父亲结点唯一被扩展的</a:t>
            </a:r>
            <a:endPar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endParaRPr>
          </a:p>
          <a:p>
            <a:pPr marL="914400" lvl="2" indent="0">
              <a:buNone/>
            </a:pP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子结点，且它的所有子结点</a:t>
            </a:r>
            <a:r>
              <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如果</a:t>
            </a:r>
            <a:endPar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endParaRPr>
          </a:p>
          <a:p>
            <a:pPr marL="914400" lvl="2" indent="0">
              <a:buNone/>
            </a:pP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存在</a:t>
            </a:r>
            <a:r>
              <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一定被扩展</a:t>
            </a:r>
            <a:r>
              <a:rPr lang="zh-CN" altLang="en-US"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endParaRPr lang="zh-CN" altLang="en-US" dirty="0"/>
          </a:p>
        </p:txBody>
      </p:sp>
      <p:pic>
        <p:nvPicPr>
          <p:cNvPr id="4" name="图片 3"/>
          <p:cNvPicPr/>
          <p:nvPr/>
        </p:nvPicPr>
        <p:blipFill rotWithShape="1">
          <a:blip r:embed="rId1" cstate="print">
            <a:extLst>
              <a:ext uri="{28A0092B-C50C-407E-A947-70E740481C1C}">
                <a14:useLocalDpi xmlns:a14="http://schemas.microsoft.com/office/drawing/2010/main" val="0"/>
              </a:ext>
            </a:extLst>
          </a:blip>
          <a:srcRect l="44537"/>
          <a:stretch>
            <a:fillRect/>
          </a:stretch>
        </p:blipFill>
        <p:spPr bwMode="auto">
          <a:xfrm>
            <a:off x="7573107" y="3149600"/>
            <a:ext cx="4368801" cy="3196492"/>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剪枝算法性能分析</a:t>
            </a:r>
            <a:endParaRPr lang="zh-CN" altLang="en-US" dirty="0"/>
          </a:p>
        </p:txBody>
      </p:sp>
      <p:sp>
        <p:nvSpPr>
          <p:cNvPr id="3" name="内容占位符 2"/>
          <p:cNvSpPr>
            <a:spLocks noGrp="1"/>
          </p:cNvSpPr>
          <p:nvPr>
            <p:ph idx="1"/>
          </p:nvPr>
        </p:nvSpPr>
        <p:spPr/>
        <p:txBody>
          <a:bodyPr/>
          <a:lstStyle/>
          <a:p>
            <a:r>
              <a:rPr lang="zh-CN" altLang="en-US" dirty="0"/>
              <a:t>最左侧子节点外其他子节点</a:t>
            </a:r>
            <a:endParaRPr lang="en-US" altLang="zh-CN" dirty="0"/>
          </a:p>
          <a:p>
            <a:pPr lvl="1"/>
            <a:r>
              <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1)</a:t>
            </a: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只扩展其最左端孩子结点</a:t>
            </a:r>
            <a:r>
              <a:rPr lang="zh-CN" altLang="en-US" b="1" dirty="0">
                <a:solidFill>
                  <a:srgbClr val="22304B"/>
                </a:solidFill>
                <a:latin typeface="Times New Roman" panose="02020603050405020304" pitchFamily="16" charset="0"/>
                <a:ea typeface="华文楷体" panose="02010600040101010101" pitchFamily="2" charset="-122"/>
                <a:cs typeface="Times New Roman" panose="02020603050405020304" pitchFamily="16" charset="0"/>
              </a:rPr>
              <a:t>，如</a:t>
            </a:r>
            <a:r>
              <a:rPr lang="zh-CN" altLang="en-US" sz="3200" dirty="0">
                <a:solidFill>
                  <a:srgbClr val="22304B"/>
                </a:solidFill>
                <a:latin typeface="Times New Roman" panose="02020603050405020304" pitchFamily="16" charset="0"/>
                <a:cs typeface="Times New Roman" panose="02020603050405020304" pitchFamily="16" charset="0"/>
              </a:rPr>
              <a:t>𝜅</a:t>
            </a:r>
            <a:r>
              <a:rPr lang="en-US" altLang="zh-CN" sz="3200" baseline="-25000" dirty="0">
                <a:solidFill>
                  <a:srgbClr val="22304B"/>
                </a:solidFill>
                <a:latin typeface="Times New Roman" panose="02020603050405020304" pitchFamily="16" charset="0"/>
                <a:cs typeface="Times New Roman" panose="02020603050405020304" pitchFamily="16" charset="0"/>
              </a:rPr>
              <a:t>1</a:t>
            </a:r>
            <a:r>
              <a:rPr lang="zh-CN" altLang="en-US" sz="3200" dirty="0">
                <a:solidFill>
                  <a:srgbClr val="22304B"/>
                </a:solidFill>
                <a:latin typeface="Times New Roman" panose="02020603050405020304" pitchFamily="16" charset="0"/>
                <a:cs typeface="Times New Roman" panose="02020603050405020304" pitchFamily="16" charset="0"/>
              </a:rPr>
              <a:t>和𝜅</a:t>
            </a:r>
            <a:r>
              <a:rPr lang="en-US" altLang="zh-CN" sz="3200" baseline="-25000" dirty="0">
                <a:solidFill>
                  <a:srgbClr val="22304B"/>
                </a:solidFill>
                <a:latin typeface="Times New Roman" panose="02020603050405020304" pitchFamily="16" charset="0"/>
                <a:cs typeface="Times New Roman" panose="02020603050405020304" pitchFamily="16" charset="0"/>
              </a:rPr>
              <a:t>2 </a:t>
            </a:r>
            <a:r>
              <a:rPr lang="zh-CN" altLang="en-US" b="1" dirty="0">
                <a:solidFill>
                  <a:srgbClr val="22304B"/>
                </a:solidFill>
                <a:latin typeface="Times New Roman" panose="02020603050405020304" pitchFamily="16" charset="0"/>
                <a:ea typeface="华文楷体" panose="02010600040101010101" pitchFamily="2" charset="-122"/>
                <a:cs typeface="Times New Roman" panose="02020603050405020304" pitchFamily="16" charset="0"/>
              </a:rPr>
              <a:t>；</a:t>
            </a:r>
            <a:endParaRPr lang="en-US" altLang="zh-CN" b="1" dirty="0">
              <a:solidFill>
                <a:srgbClr val="22304B"/>
              </a:solidFill>
              <a:latin typeface="Times New Roman" panose="02020603050405020304" pitchFamily="16" charset="0"/>
              <a:ea typeface="华文楷体" panose="02010600040101010101" pitchFamily="2" charset="-122"/>
              <a:cs typeface="Times New Roman" panose="02020603050405020304" pitchFamily="16" charset="0"/>
            </a:endParaRPr>
          </a:p>
          <a:p>
            <a:pPr lvl="1"/>
            <a:r>
              <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2)</a:t>
            </a: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它是其父亲结点唯一被扩展的子结点，且它的所有子结点</a:t>
            </a:r>
            <a:r>
              <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如果存在</a:t>
            </a:r>
            <a:r>
              <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一定被扩展</a:t>
            </a:r>
            <a:r>
              <a:rPr lang="zh-CN" altLang="en-US" dirty="0">
                <a:solidFill>
                  <a:srgbClr val="000000"/>
                </a:solidFill>
                <a:latin typeface="Times New Roman" panose="02020603050405020304" pitchFamily="16" charset="0"/>
                <a:cs typeface="Times New Roman" panose="02020603050405020304" pitchFamily="16" charset="0"/>
              </a:rPr>
              <a:t>，</a:t>
            </a:r>
            <a:r>
              <a:rPr lang="zh-CN" altLang="en-US"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如𝜅</a:t>
            </a:r>
            <a:r>
              <a:rPr lang="en-US" altLang="zh-CN" baseline="-250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11</a:t>
            </a:r>
            <a:r>
              <a:rPr lang="zh-CN" altLang="en-US"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和 𝜅</a:t>
            </a:r>
            <a:r>
              <a:rPr lang="en-US" altLang="zh-CN" baseline="-250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21</a:t>
            </a:r>
            <a:endParaRPr lang="zh-CN" altLang="en-US" dirty="0"/>
          </a:p>
        </p:txBody>
      </p:sp>
      <p:pic>
        <p:nvPicPr>
          <p:cNvPr id="4" name="图片 3"/>
          <p:cNvPicPr/>
          <p:nvPr/>
        </p:nvPicPr>
        <p:blipFill rotWithShape="1">
          <a:blip r:embed="rId1" cstate="print">
            <a:extLst>
              <a:ext uri="{28A0092B-C50C-407E-A947-70E740481C1C}">
                <a14:useLocalDpi xmlns:a14="http://schemas.microsoft.com/office/drawing/2010/main" val="0"/>
              </a:ext>
            </a:extLst>
          </a:blip>
          <a:srcRect l="44537"/>
          <a:stretch>
            <a:fillRect/>
          </a:stretch>
        </p:blipFill>
        <p:spPr bwMode="auto">
          <a:xfrm>
            <a:off x="6752491" y="2790092"/>
            <a:ext cx="5045062" cy="3665416"/>
          </a:xfrm>
          <a:prstGeom prst="rect">
            <a:avLst/>
          </a:prstGeom>
          <a:noFill/>
        </p:spPr>
      </p:pic>
      <mc:AlternateContent xmlns:mc="http://schemas.openxmlformats.org/markup-compatibility/2006">
        <mc:Choice xmlns:a14="http://schemas.microsoft.com/office/drawing/2010/main" Requires="a14">
          <p:sp>
            <p:nvSpPr>
              <p:cNvPr id="5" name="矩形 4"/>
              <p:cNvSpPr/>
              <p:nvPr/>
            </p:nvSpPr>
            <p:spPr>
              <a:xfrm>
                <a:off x="707730" y="3897778"/>
                <a:ext cx="5480694" cy="1542538"/>
              </a:xfrm>
              <a:prstGeom prst="rect">
                <a:avLst/>
              </a:prstGeom>
            </p:spPr>
            <p:txBody>
              <a:bodyPr wrap="square">
                <a:spAutoFit/>
              </a:bodyPr>
              <a:lstStyle/>
              <a:p>
                <a:r>
                  <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Alpha-Beta</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剪枝在最优效率下扩展的结点数量为</a:t>
                </a:r>
                <a14:m>
                  <m:oMath xmlns:m="http://schemas.openxmlformats.org/officeDocument/2006/math">
                    <m:r>
                      <a:rPr lang="zh-CN" altLang="en-US" sz="2800" i="1" dirty="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𝑂</m:t>
                    </m:r>
                    <m:r>
                      <a:rPr lang="en-US" altLang="zh-CN" sz="2800" i="1" dirty="0" smtClean="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en-US" altLang="zh-CN" sz="2800" i="1" dirty="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ctrlPr>
                      </m:sSupPr>
                      <m:e>
                        <m:r>
                          <a:rPr lang="en-US" altLang="zh-CN" sz="2800" i="1" dirty="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e>
                      <m:sup>
                        <m:f>
                          <m:fPr>
                            <m:ctrlPr>
                              <a:rPr lang="en-US" altLang="zh-CN" sz="2800" i="1" dirty="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ctrlPr>
                          </m:fPr>
                          <m:num>
                            <m:r>
                              <a:rPr lang="en-US" altLang="zh-CN" sz="2800" i="1" dirty="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m:t>
                            </m:r>
                          </m:num>
                          <m:den>
                            <m:r>
                              <a:rPr lang="en-US" altLang="zh-CN" sz="2800" i="1" dirty="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2</m:t>
                            </m:r>
                          </m:den>
                        </m:f>
                      </m:sup>
                    </m:sSup>
                    <m:r>
                      <a:rPr lang="en-US" altLang="zh-CN" sz="2800" i="1" dirty="0" smtClean="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，比起最小最大搜索的</a:t>
                </a:r>
                <a14:m>
                  <m:oMath xmlns:m="http://schemas.openxmlformats.org/officeDocument/2006/math">
                    <m:r>
                      <a:rPr lang="zh-CN" altLang="en-US" sz="2800" i="1" dirty="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𝑂</m:t>
                    </m:r>
                    <m:r>
                      <a:rPr lang="en-US" altLang="zh-CN" sz="2800" i="1" dirty="0" smtClean="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en-US" altLang="zh-CN" sz="2800" i="1" dirty="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ctrlPr>
                      </m:sSupPr>
                      <m:e>
                        <m:r>
                          <a:rPr lang="en-US" altLang="zh-CN" sz="2800" i="1" dirty="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e>
                      <m:sup>
                        <m:r>
                          <a:rPr lang="en-US" altLang="zh-CN" sz="2800" i="1" dirty="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m:t>
                        </m:r>
                      </m:sup>
                    </m:sSup>
                    <m:r>
                      <a:rPr lang="en-US" altLang="zh-CN" sz="2800" i="1" dirty="0" smtClean="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有显著提升。</a:t>
                </a:r>
                <a:endParaRPr lang="zh-CN" altLang="en-US" sz="2800" dirty="0"/>
              </a:p>
            </p:txBody>
          </p:sp>
        </mc:Choice>
        <mc:Fallback>
          <p:sp>
            <p:nvSpPr>
              <p:cNvPr id="5" name="矩形 4"/>
              <p:cNvSpPr>
                <a:spLocks noRot="1" noChangeAspect="1" noMove="1" noResize="1" noEditPoints="1" noAdjustHandles="1" noChangeArrowheads="1" noChangeShapeType="1" noTextEdit="1"/>
              </p:cNvSpPr>
              <p:nvPr/>
            </p:nvSpPr>
            <p:spPr>
              <a:xfrm>
                <a:off x="707730" y="3897778"/>
                <a:ext cx="5480694" cy="1542538"/>
              </a:xfrm>
              <a:prstGeom prst="rect">
                <a:avLst/>
              </a:prstGeom>
              <a:blipFill rotWithShape="1">
                <a:blip r:embed="rId2"/>
                <a:stretch>
                  <a:fillRect l="-6" t="-10" r="6" b="18"/>
                </a:stretch>
              </a:blipFill>
            </p:spPr>
            <p:txBody>
              <a:bodyPr/>
              <a:lstStyle/>
              <a:p>
                <a:r>
                  <a:rPr lang="zh-CN"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endParaRPr lang="zh-CN" altLang="en-US" dirty="0"/>
          </a:p>
        </p:txBody>
      </p:sp>
      <p:sp>
        <p:nvSpPr>
          <p:cNvPr id="3" name="内容占位符 2"/>
          <p:cNvSpPr>
            <a:spLocks noGrp="1"/>
          </p:cNvSpPr>
          <p:nvPr>
            <p:ph idx="1"/>
          </p:nvPr>
        </p:nvSpPr>
        <p:spPr/>
        <p:txBody>
          <a:bodyPr/>
          <a:lstStyle/>
          <a:p>
            <a:r>
              <a:rPr lang="zh-CN" altLang="en-US" dirty="0"/>
              <a:t>搜索算法基础</a:t>
            </a:r>
            <a:endParaRPr lang="en-US" altLang="zh-CN" dirty="0"/>
          </a:p>
          <a:p>
            <a:r>
              <a:rPr lang="zh-CN" altLang="en-US" dirty="0"/>
              <a:t>启发式搜索</a:t>
            </a:r>
            <a:endParaRPr lang="en-US" altLang="zh-CN" dirty="0"/>
          </a:p>
          <a:p>
            <a:r>
              <a:rPr lang="zh-CN" altLang="en-US" dirty="0"/>
              <a:t>对抗搜索</a:t>
            </a:r>
            <a:endParaRPr lang="en-US" altLang="zh-CN" dirty="0"/>
          </a:p>
          <a:p>
            <a:r>
              <a:rPr lang="zh-CN" altLang="en-US" dirty="0">
                <a:solidFill>
                  <a:srgbClr val="0062AC"/>
                </a:solidFill>
              </a:rPr>
              <a:t>蒙特卡洛树搜索</a:t>
            </a:r>
            <a:endParaRPr lang="en-US" altLang="zh-CN" dirty="0"/>
          </a:p>
          <a:p>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蒙特卡洛树搜索</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en-US" dirty="0"/>
              <a:t>推荐阅读材料</a:t>
            </a:r>
            <a:endParaRPr lang="en-US" altLang="zh-CN" dirty="0"/>
          </a:p>
          <a:p>
            <a:pPr lvl="1"/>
            <a:r>
              <a:rPr lang="en-US" altLang="zh-CN" dirty="0"/>
              <a:t>D. Silver, et.al., Mastering the game of Go with Deep Neural Networks and Tree Search, </a:t>
            </a:r>
            <a:r>
              <a:rPr lang="en-US" altLang="zh-CN" dirty="0">
                <a:solidFill>
                  <a:srgbClr val="0062AC"/>
                </a:solidFill>
              </a:rPr>
              <a:t>Nature</a:t>
            </a:r>
            <a:r>
              <a:rPr lang="en-US" altLang="zh-CN" dirty="0"/>
              <a:t>, 529:484-490,2016</a:t>
            </a:r>
            <a:endParaRPr lang="en-US" altLang="zh-CN" dirty="0"/>
          </a:p>
          <a:p>
            <a:pPr lvl="1"/>
            <a:r>
              <a:rPr lang="en-US" altLang="zh-CN" dirty="0"/>
              <a:t>C. Browne, et.al., Survey of Monte Carlo Tree Search Methods, </a:t>
            </a:r>
            <a:r>
              <a:rPr lang="en-US" altLang="zh-CN" dirty="0">
                <a:solidFill>
                  <a:srgbClr val="0062AC"/>
                </a:solidFill>
              </a:rPr>
              <a:t>IEEE Transactions on Computational Intelligence and AI in Games</a:t>
            </a:r>
            <a:r>
              <a:rPr lang="en-US" altLang="zh-CN" dirty="0"/>
              <a:t>, 4(1):1-49,2012</a:t>
            </a:r>
            <a:endParaRPr lang="en-US" altLang="zh-CN" dirty="0"/>
          </a:p>
          <a:p>
            <a:pPr lvl="1"/>
            <a:r>
              <a:rPr lang="en-US" altLang="zh-CN" dirty="0"/>
              <a:t>S. </a:t>
            </a:r>
            <a:r>
              <a:rPr lang="en-US" altLang="zh-CN" dirty="0" err="1"/>
              <a:t>Gelly</a:t>
            </a:r>
            <a:r>
              <a:rPr lang="en-US" altLang="zh-CN" dirty="0"/>
              <a:t>, et al., The Grand Challenge of Computer Go: Monte Carlo Tree Search and Extensions, </a:t>
            </a:r>
            <a:r>
              <a:rPr lang="en-US" altLang="zh-CN" dirty="0">
                <a:solidFill>
                  <a:srgbClr val="0062AC"/>
                </a:solidFill>
              </a:rPr>
              <a:t>Communications of the ACM</a:t>
            </a:r>
            <a:r>
              <a:rPr lang="en-US" altLang="zh-CN" dirty="0"/>
              <a:t>, 55(3):106-113,2012</a:t>
            </a:r>
            <a:endParaRPr lang="en-US" altLang="zh-CN" dirty="0"/>
          </a:p>
          <a:p>
            <a:pPr lvl="1"/>
            <a:r>
              <a:rPr lang="en-US" altLang="zh-CN" dirty="0"/>
              <a:t>L. Kocsis and C. </a:t>
            </a:r>
            <a:r>
              <a:rPr lang="en-US" altLang="zh-CN" dirty="0" err="1"/>
              <a:t>Szepesvari</a:t>
            </a:r>
            <a:r>
              <a:rPr lang="en-US" altLang="zh-CN" dirty="0"/>
              <a:t>, Bandit Based Monte-Carlo Planning, </a:t>
            </a:r>
            <a:r>
              <a:rPr lang="en-US" altLang="zh-CN" dirty="0">
                <a:solidFill>
                  <a:srgbClr val="0062AC"/>
                </a:solidFill>
              </a:rPr>
              <a:t>ECML</a:t>
            </a:r>
            <a:r>
              <a:rPr lang="en-US" altLang="zh-CN" dirty="0"/>
              <a:t> 2006</a:t>
            </a:r>
            <a:endParaRPr lang="en-US" altLang="zh-CN" dirty="0"/>
          </a:p>
          <a:p>
            <a:pPr lvl="1"/>
            <a:r>
              <a:rPr lang="en-US" altLang="zh-CN" dirty="0"/>
              <a:t>P. Auer, et. al., Finite-time analysis of the multi-armed bandit problem, </a:t>
            </a:r>
            <a:r>
              <a:rPr lang="en-US" altLang="zh-CN" dirty="0">
                <a:solidFill>
                  <a:srgbClr val="0062AC"/>
                </a:solidFill>
              </a:rPr>
              <a:t>Machine learning</a:t>
            </a:r>
            <a:r>
              <a:rPr lang="en-US" altLang="zh-CN" dirty="0"/>
              <a:t>, 47(2), 235-256, 2002</a:t>
            </a:r>
            <a:endParaRPr lang="en-US" altLang="zh-CN" dirty="0"/>
          </a:p>
          <a:p>
            <a:pPr lvl="1"/>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custDataLst>
              <p:tags r:id="rId1"/>
            </p:custDataLst>
          </p:nvPr>
        </p:nvSpPr>
        <p:spPr>
          <a:xfrm>
            <a:off x="4381500" y="1202055"/>
            <a:ext cx="3313748"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2.以下关于启发函数和评价函数的说法中正确的是(   )。</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2"/>
            </p:custDataLst>
          </p:nvPr>
        </p:nvSpPr>
        <p:spPr>
          <a:xfrm>
            <a:off x="4810125" y="2715736"/>
            <a:ext cx="2804160" cy="783590"/>
          </a:xfrm>
          <a:prstGeom prst="rect">
            <a:avLst/>
          </a:prstGeom>
          <a:noFill/>
          <a:ln w="12700">
            <a:noFill/>
          </a:ln>
        </p:spPr>
        <p:txBody>
          <a:bodyPr wrap="square" rtlCol="0" anchor="ctr">
            <a:spAutoFit/>
          </a:bodyPr>
          <a:p>
            <a:pPr lvl="0" algn="l">
              <a:buNone/>
            </a:pPr>
            <a:r>
              <a:rPr lang="zh-CN" altLang="en-US" sz="1500">
                <a:solidFill>
                  <a:srgbClr val="000000"/>
                </a:solidFill>
                <a:latin typeface="微软雅黑" panose="020B0503020204020204" pitchFamily="34" charset="-122"/>
                <a:ea typeface="微软雅黑" panose="020B0503020204020204" pitchFamily="34" charset="-122"/>
              </a:rPr>
              <a:t>启发函数不会过高估计从当前节点到目标结点之间的实际代价。</a:t>
            </a:r>
            <a:endParaRPr lang="zh-CN" altLang="en-US" sz="1500">
              <a:solidFill>
                <a:srgbClr val="000000"/>
              </a:solidFill>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3"/>
            </p:custDataLst>
          </p:nvPr>
        </p:nvSpPr>
        <p:spPr>
          <a:xfrm>
            <a:off x="4357211" y="29013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4"/>
            </p:custDataLst>
          </p:nvPr>
        </p:nvSpPr>
        <p:spPr>
          <a:xfrm>
            <a:off x="4810125" y="3631089"/>
            <a:ext cx="2675573"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pitchFamily="34" charset="-122"/>
                <a:ea typeface="微软雅黑" panose="020B0503020204020204" pitchFamily="34" charset="-122"/>
              </a:rPr>
              <a:t>取值恒为0的启发函数必然是可容的。</a:t>
            </a:r>
            <a:endParaRPr lang="zh-CN" altLang="en-US" sz="1725">
              <a:solidFill>
                <a:srgbClr val="000000"/>
              </a:solidFill>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5"/>
            </p:custDataLst>
          </p:nvPr>
        </p:nvSpPr>
        <p:spPr>
          <a:xfrm>
            <a:off x="4357211" y="375856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3" name="文本框 12"/>
          <p:cNvSpPr txBox="1"/>
          <p:nvPr>
            <p:custDataLst>
              <p:tags r:id="rId6"/>
            </p:custDataLst>
          </p:nvPr>
        </p:nvSpPr>
        <p:spPr>
          <a:xfrm>
            <a:off x="4810125" y="4488339"/>
            <a:ext cx="2985135"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pitchFamily="34" charset="-122"/>
                <a:ea typeface="微软雅黑" panose="020B0503020204020204" pitchFamily="34" charset="-122"/>
              </a:rPr>
              <a:t>评价函数通常是对当前节点到目标节点距离的估计。</a:t>
            </a:r>
            <a:endParaRPr lang="zh-CN" altLang="en-US" sz="1725">
              <a:solidFill>
                <a:srgbClr val="000000"/>
              </a:solidFill>
              <a:latin typeface="微软雅黑" panose="020B0503020204020204" pitchFamily="34" charset="-122"/>
              <a:ea typeface="微软雅黑" panose="020B0503020204020204" pitchFamily="34" charset="-122"/>
            </a:endParaRPr>
          </a:p>
        </p:txBody>
      </p:sp>
      <p:sp>
        <p:nvSpPr>
          <p:cNvPr id="14" name="椭圆 13"/>
          <p:cNvSpPr>
            <a:spLocks noChangeAspect="1"/>
          </p:cNvSpPr>
          <p:nvPr>
            <p:custDataLst>
              <p:tags r:id="rId7"/>
            </p:custDataLst>
          </p:nvPr>
        </p:nvSpPr>
        <p:spPr>
          <a:xfrm>
            <a:off x="4357211" y="46158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8"/>
            </p:custDataLst>
          </p:nvPr>
        </p:nvSpPr>
        <p:spPr>
          <a:xfrm>
            <a:off x="4810125" y="5346621"/>
            <a:ext cx="2857024" cy="737235"/>
          </a:xfrm>
          <a:prstGeom prst="rect">
            <a:avLst/>
          </a:prstGeom>
          <a:noFill/>
          <a:ln w="12700">
            <a:noFill/>
          </a:ln>
        </p:spPr>
        <p:txBody>
          <a:bodyPr wrap="square" rtlCol="0" anchor="ctr">
            <a:spAutoFit/>
          </a:bodyPr>
          <a:p>
            <a:pPr lvl="0" algn="l">
              <a:buNone/>
            </a:pPr>
            <a:r>
              <a:rPr lang="zh-CN" altLang="en-US" sz="1050">
                <a:solidFill>
                  <a:srgbClr val="000000"/>
                </a:solidFill>
                <a:latin typeface="微软雅黑" panose="020B0503020204020204" pitchFamily="34" charset="-122"/>
                <a:ea typeface="微软雅黑" panose="020B0503020204020204" pitchFamily="34" charset="-122"/>
              </a:rPr>
              <a:t>如果启发函数满足可容性,那么在树搜索A*算法中节点的评价函数值按照扩展顺序单调非减;启发函数满足一致性时图搜索A*算法也满足该性质。</a:t>
            </a:r>
            <a:endParaRPr lang="zh-CN" altLang="en-US" sz="1050">
              <a:solidFill>
                <a:srgbClr val="000000"/>
              </a:solidFill>
              <a:latin typeface="微软雅黑" panose="020B0503020204020204" pitchFamily="34" charset="-122"/>
              <a:ea typeface="微软雅黑" panose="020B0503020204020204" pitchFamily="34" charset="-122"/>
            </a:endParaRPr>
          </a:p>
        </p:txBody>
      </p:sp>
      <p:sp>
        <p:nvSpPr>
          <p:cNvPr id="16" name="椭圆 15"/>
          <p:cNvSpPr>
            <a:spLocks noChangeAspect="1"/>
          </p:cNvSpPr>
          <p:nvPr>
            <p:custDataLst>
              <p:tags r:id="rId9"/>
            </p:custDataLst>
          </p:nvPr>
        </p:nvSpPr>
        <p:spPr>
          <a:xfrm>
            <a:off x="4357211" y="54735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7" name="圆角矩形 16"/>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7" name="组合 6"/>
          <p:cNvGrpSpPr/>
          <p:nvPr>
            <p:custDataLst>
              <p:tags r:id="rId11"/>
            </p:custDataLst>
          </p:nvPr>
        </p:nvGrpSpPr>
        <p:grpSpPr>
          <a:xfrm>
            <a:off x="0" y="0"/>
            <a:ext cx="4286250" cy="490061"/>
            <a:chOff x="-8300" y="0"/>
            <a:chExt cx="9000" cy="1029"/>
          </a:xfrm>
        </p:grpSpPr>
        <p:sp>
          <p:nvSpPr>
            <p:cNvPr id="3" name="TitleBackground"/>
            <p:cNvSpPr/>
            <p:nvPr>
              <p:custDataLst>
                <p:tags r:id="rId12"/>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 name="ColorBlock"/>
            <p:cNvSpPr/>
            <p:nvPr>
              <p:custDataLst>
                <p:tags r:id="rId13"/>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TypeText"/>
            <p:cNvSpPr txBox="1"/>
            <p:nvPr>
              <p:custDataLst>
                <p:tags r:id="rId14"/>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6" name="TipText"/>
            <p:cNvSpPr txBox="1"/>
            <p:nvPr>
              <p:custDataLst>
                <p:tags r:id="rId15"/>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18" name="图片 17" descr="tmp68B3"/>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蒙特卡洛规划 </a:t>
            </a:r>
            <a:r>
              <a:rPr lang="en-US" altLang="zh-CN" dirty="0"/>
              <a:t>(Monte-Carlo  Planning)</a:t>
            </a:r>
            <a:endParaRPr lang="zh-CN" altLang="en-US" dirty="0"/>
          </a:p>
        </p:txBody>
      </p:sp>
      <p:sp>
        <p:nvSpPr>
          <p:cNvPr id="3" name="内容占位符 2"/>
          <p:cNvSpPr>
            <a:spLocks noGrp="1"/>
          </p:cNvSpPr>
          <p:nvPr>
            <p:ph idx="1"/>
          </p:nvPr>
        </p:nvSpPr>
        <p:spPr/>
        <p:txBody>
          <a:bodyPr/>
          <a:lstStyle/>
          <a:p>
            <a:r>
              <a:rPr lang="zh-CN" altLang="en-US" dirty="0"/>
              <a:t>单一状态蒙特卡洛规划： 多臂赌博机 </a:t>
            </a:r>
            <a:r>
              <a:rPr lang="en-US" altLang="zh-CN" dirty="0"/>
              <a:t>(multi-armed bandits)</a:t>
            </a:r>
            <a:endParaRPr lang="en-US" altLang="zh-CN" dirty="0"/>
          </a:p>
          <a:p>
            <a:endParaRPr lang="en-US" altLang="zh-CN" dirty="0"/>
          </a:p>
          <a:p>
            <a:r>
              <a:rPr lang="zh-CN" altLang="en-US" dirty="0"/>
              <a:t>上限置信区间策略 </a:t>
            </a:r>
            <a:r>
              <a:rPr lang="en-US" altLang="zh-CN" dirty="0"/>
              <a:t>(Upper Confidence Bound Strategies, UCB)</a:t>
            </a:r>
            <a:endParaRPr lang="en-US" altLang="zh-CN" dirty="0"/>
          </a:p>
          <a:p>
            <a:endParaRPr lang="en-US" altLang="zh-CN" dirty="0"/>
          </a:p>
          <a:p>
            <a:r>
              <a:rPr lang="zh-CN" altLang="en-US" dirty="0"/>
              <a:t>蒙特卡洛树搜索 </a:t>
            </a:r>
            <a:r>
              <a:rPr lang="en-US" altLang="zh-CN" dirty="0"/>
              <a:t>(Monte-Carlo Tree Search)</a:t>
            </a:r>
            <a:endParaRPr lang="en-US" altLang="zh-CN" dirty="0"/>
          </a:p>
          <a:p>
            <a:pPr lvl="1"/>
            <a:r>
              <a:rPr lang="en-US" altLang="zh-CN" dirty="0"/>
              <a:t>UCT (Upper Confidence Bounds on Trees)</a:t>
            </a:r>
            <a:endParaRPr lang="en-US" altLang="zh-CN" dirty="0"/>
          </a:p>
          <a:p>
            <a:pPr lvl="1"/>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3341" y="3611621"/>
            <a:ext cx="4517859" cy="2676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a:t>单一状态蒙特卡洛规划： 多臂赌博机</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单一状态， 𝑘种行动</a:t>
                </a:r>
                <a:r>
                  <a:rPr lang="en-US" altLang="zh-CN" dirty="0"/>
                  <a:t>(</a:t>
                </a:r>
                <a:r>
                  <a:rPr lang="zh-CN" altLang="en-US" dirty="0"/>
                  <a:t>即有𝑘 个摇臂</a:t>
                </a:r>
                <a:r>
                  <a:rPr lang="en-US" altLang="zh-CN" dirty="0"/>
                  <a:t>)</a:t>
                </a:r>
                <a:endParaRPr lang="zh-CN" altLang="en-US" dirty="0"/>
              </a:p>
              <a:p>
                <a:r>
                  <a:rPr lang="zh-CN" altLang="en-US" dirty="0"/>
                  <a:t>在摇臂赌博机问题中，每次以随机采样形式采取一种行动𝑎</a:t>
                </a:r>
                <a:r>
                  <a:rPr lang="en-US" altLang="zh-CN" dirty="0"/>
                  <a:t>, </a:t>
                </a:r>
                <a:r>
                  <a:rPr lang="zh-CN" altLang="en-US" dirty="0"/>
                  <a:t>好比随机拉动第𝑘个赌博机的臂膀，得到</a:t>
                </a:r>
                <a14:m>
                  <m:oMath xmlns:m="http://schemas.openxmlformats.org/officeDocument/2006/math">
                    <m:r>
                      <a:rPr lang="zh-CN" altLang="en-US" i="1" dirty="0" smtClean="0">
                        <a:latin typeface="Cambria Math" panose="02040503050406030204" pitchFamily="18" charset="0"/>
                      </a:rPr>
                      <m:t>𝑅</m:t>
                    </m:r>
                    <m:r>
                      <a:rPr lang="en-US" altLang="zh-CN" i="1" dirty="0" smtClean="0">
                        <a:latin typeface="Cambria Math" panose="02040503050406030204" pitchFamily="18" charset="0"/>
                      </a:rPr>
                      <m:t>(</m:t>
                    </m:r>
                    <m:r>
                      <a:rPr lang="zh-CN" altLang="en-US" i="1" dirty="0">
                        <a:latin typeface="Cambria Math" panose="02040503050406030204" pitchFamily="18" charset="0"/>
                      </a:rPr>
                      <m:t>𝑠</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𝑎</m:t>
                        </m:r>
                      </m:e>
                      <m:sub>
                        <m:r>
                          <a:rPr lang="zh-CN" altLang="en-US" i="1" dirty="0">
                            <a:latin typeface="Cambria Math" panose="02040503050406030204" pitchFamily="18" charset="0"/>
                          </a:rPr>
                          <m:t>𝑘</m:t>
                        </m:r>
                      </m:sub>
                    </m:sSub>
                    <m:r>
                      <a:rPr lang="en-US" altLang="zh-CN" i="1" dirty="0" smtClean="0">
                        <a:latin typeface="Cambria Math" panose="02040503050406030204" pitchFamily="18" charset="0"/>
                      </a:rPr>
                      <m:t>)</m:t>
                    </m:r>
                  </m:oMath>
                </a14:m>
                <a:r>
                  <a:rPr lang="en-US" altLang="zh-CN" dirty="0"/>
                  <a:t> </a:t>
                </a:r>
                <a:r>
                  <a:rPr lang="zh-CN" altLang="en-US" dirty="0"/>
                  <a:t>的回报。</a:t>
                </a:r>
                <a:endParaRPr lang="zh-CN" altLang="en-US" dirty="0"/>
              </a:p>
              <a:p>
                <a:r>
                  <a:rPr lang="zh-CN" altLang="en-US" dirty="0"/>
                  <a:t>问题：下一次需要拉动那个赌博机的臂膀，才能获得最大回报呢？</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l="-1" t="-7" r="3" b="10"/>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3760113"/>
            <a:ext cx="5763794" cy="2456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多臂赌博机</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lnSpcReduction="10000"/>
              </a:bodyPr>
              <a:lstStyle/>
              <a:p>
                <a:r>
                  <a:rPr lang="zh-CN" altLang="en-US" dirty="0"/>
                  <a:t>多臂赌博机问题是一种序列决策问题，这种问题需要在利用</a:t>
                </a:r>
                <a:r>
                  <a:rPr lang="en-US" altLang="zh-CN" dirty="0"/>
                  <a:t>(exploitation)</a:t>
                </a:r>
                <a:r>
                  <a:rPr lang="zh-CN" altLang="en-US" dirty="0"/>
                  <a:t>和探索</a:t>
                </a:r>
                <a:r>
                  <a:rPr lang="en-US" altLang="zh-CN" dirty="0"/>
                  <a:t>(exploration) </a:t>
                </a:r>
                <a:r>
                  <a:rPr lang="zh-CN" altLang="en-US" dirty="0"/>
                  <a:t>之间保持平衡。</a:t>
                </a:r>
                <a:endParaRPr lang="zh-CN" altLang="en-US" dirty="0"/>
              </a:p>
              <a:p>
                <a:pPr lvl="1"/>
                <a:r>
                  <a:rPr lang="zh-CN" altLang="en-US" dirty="0"/>
                  <a:t>利用</a:t>
                </a:r>
                <a:r>
                  <a:rPr lang="en-US" altLang="zh-CN" dirty="0"/>
                  <a:t>(exploitation) </a:t>
                </a:r>
                <a:r>
                  <a:rPr lang="zh-CN" altLang="en-US" dirty="0"/>
                  <a:t>：保证在过去决策中得到最佳回报</a:t>
                </a:r>
                <a:endParaRPr lang="en-US" altLang="zh-CN" dirty="0"/>
              </a:p>
              <a:p>
                <a:pPr lvl="1"/>
                <a:r>
                  <a:rPr lang="zh-CN" altLang="en-US" dirty="0"/>
                  <a:t>探索</a:t>
                </a:r>
                <a:r>
                  <a:rPr lang="en-US" altLang="zh-CN" dirty="0"/>
                  <a:t>(exploration) </a:t>
                </a:r>
                <a:r>
                  <a:rPr lang="zh-CN" altLang="en-US" dirty="0"/>
                  <a:t>：寄希望在未来能够得到更大回报</a:t>
                </a:r>
                <a:endParaRPr lang="zh-CN" altLang="en-US" dirty="0"/>
              </a:p>
              <a:p>
                <a:pPr>
                  <a:lnSpc>
                    <a:spcPct val="130000"/>
                  </a:lnSpc>
                </a:pPr>
                <a:r>
                  <a:rPr lang="zh-CN" altLang="zh-CN" dirty="0"/>
                  <a:t>如果有</a:t>
                </a:r>
                <a14:m>
                  <m:oMath xmlns:m="http://schemas.openxmlformats.org/officeDocument/2006/math">
                    <m:r>
                      <a:rPr lang="en-US" altLang="zh-CN">
                        <a:latin typeface="Cambria Math" panose="02040503050406030204" pitchFamily="18" charset="0"/>
                      </a:rPr>
                      <m:t>𝑘</m:t>
                    </m:r>
                  </m:oMath>
                </a14:m>
                <a:r>
                  <a:rPr lang="zh-CN" altLang="zh-CN" dirty="0"/>
                  <a:t>个赌博机，这</a:t>
                </a:r>
                <a14:m>
                  <m:oMath xmlns:m="http://schemas.openxmlformats.org/officeDocument/2006/math">
                    <m:r>
                      <a:rPr lang="en-US" altLang="zh-CN">
                        <a:latin typeface="Cambria Math" panose="02040503050406030204" pitchFamily="18" charset="0"/>
                      </a:rPr>
                      <m:t>𝑘</m:t>
                    </m:r>
                  </m:oMath>
                </a14:m>
                <a:r>
                  <a:rPr lang="zh-CN" altLang="zh-CN" dirty="0"/>
                  <a:t>个赌博机产生的操作序列为</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𝑋</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𝑋</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2</m:t>
                        </m:r>
                      </m:sub>
                    </m:sSub>
                    <m:r>
                      <a:rPr lang="en-US" altLang="zh-CN">
                        <a:latin typeface="Cambria Math" panose="02040503050406030204" pitchFamily="18" charset="0"/>
                      </a:rPr>
                      <m:t>,…</m:t>
                    </m:r>
                  </m:oMath>
                </a14:m>
                <a:r>
                  <a:rPr lang="en-US" altLang="zh-CN" dirty="0"/>
                  <a:t> </a:t>
                </a:r>
                <a14:m>
                  <m:oMath xmlns:m="http://schemas.openxmlformats.org/officeDocument/2006/math">
                    <m:r>
                      <a:rPr lang="en-US" altLang="zh-CN" b="1" i="0" smtClean="0">
                        <a:latin typeface="Cambria Math" panose="02040503050406030204" pitchFamily="18" charset="0"/>
                      </a:rPr>
                      <m:t>(</m:t>
                    </m:r>
                    <m:r>
                      <m:rPr>
                        <m:sty m:val="p"/>
                      </m:rPr>
                      <a:rPr lang="en-US" altLang="zh-CN">
                        <a:latin typeface="Cambria Math" panose="02040503050406030204" pitchFamily="18" charset="0"/>
                      </a:rPr>
                      <m:t>i</m:t>
                    </m:r>
                    <m:r>
                      <a:rPr lang="en-US" altLang="zh-CN">
                        <a:latin typeface="Cambria Math" panose="02040503050406030204" pitchFamily="18" charset="0"/>
                      </a:rPr>
                      <m:t>=</m:t>
                    </m:r>
                    <m:r>
                      <a:rPr lang="en-US" altLang="zh-CN">
                        <a:latin typeface="Cambria Math" panose="02040503050406030204" pitchFamily="18" charset="0"/>
                      </a:rPr>
                      <m:t>1</m:t>
                    </m:r>
                    <m:r>
                      <a:rPr lang="en-US" altLang="zh-CN">
                        <a:latin typeface="Cambria Math" panose="02040503050406030204" pitchFamily="18" charset="0"/>
                      </a:rPr>
                      <m:t>,…,</m:t>
                    </m:r>
                    <m:r>
                      <m:rPr>
                        <m:sty m:val="p"/>
                      </m:rPr>
                      <a:rPr lang="en-US" altLang="zh-CN">
                        <a:latin typeface="Cambria Math" panose="02040503050406030204" pitchFamily="18" charset="0"/>
                      </a:rPr>
                      <m:t>K</m:t>
                    </m:r>
                    <m:r>
                      <a:rPr lang="en-US" altLang="zh-CN" b="1" i="0" smtClean="0">
                        <a:latin typeface="Cambria Math" panose="02040503050406030204" pitchFamily="18" charset="0"/>
                      </a:rPr>
                      <m:t>)</m:t>
                    </m:r>
                  </m:oMath>
                </a14:m>
                <a:r>
                  <a:rPr lang="zh-CN" altLang="zh-CN" dirty="0"/>
                  <a:t>。在时刻</a:t>
                </a:r>
                <a14:m>
                  <m:oMath xmlns:m="http://schemas.openxmlformats.org/officeDocument/2006/math">
                    <m:r>
                      <a:rPr lang="en-US" altLang="zh-CN">
                        <a:latin typeface="Cambria Math" panose="02040503050406030204" pitchFamily="18" charset="0"/>
                      </a:rPr>
                      <m:t>𝑡</m:t>
                    </m:r>
                    <m:r>
                      <a:rPr lang="en-US" altLang="zh-CN">
                        <a:latin typeface="Cambria Math" panose="02040503050406030204" pitchFamily="18" charset="0"/>
                      </a:rPr>
                      <m:t>=</m:t>
                    </m:r>
                    <m:r>
                      <a:rPr lang="en-US" altLang="zh-CN">
                        <a:latin typeface="Cambria Math" panose="02040503050406030204" pitchFamily="18" charset="0"/>
                      </a:rPr>
                      <m:t>1</m:t>
                    </m:r>
                    <m:r>
                      <a:rPr lang="en-US" altLang="zh-CN">
                        <a:latin typeface="Cambria Math" panose="02040503050406030204" pitchFamily="18" charset="0"/>
                      </a:rPr>
                      <m:t>,</m:t>
                    </m:r>
                    <m:r>
                      <a:rPr lang="en-US" altLang="zh-CN">
                        <a:latin typeface="Cambria Math" panose="02040503050406030204" pitchFamily="18" charset="0"/>
                      </a:rPr>
                      <m:t>2</m:t>
                    </m:r>
                    <m:r>
                      <a:rPr lang="en-US" altLang="zh-CN">
                        <a:latin typeface="Cambria Math" panose="02040503050406030204" pitchFamily="18" charset="0"/>
                      </a:rPr>
                      <m:t>…</m:t>
                    </m:r>
                  </m:oMath>
                </a14:m>
                <a:r>
                  <a:rPr lang="zh-CN" altLang="zh-CN" dirty="0"/>
                  <a:t>，选择第</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𝐼</m:t>
                        </m:r>
                      </m:e>
                      <m:sub>
                        <m:r>
                          <a:rPr lang="en-US" altLang="zh-CN">
                            <a:latin typeface="Cambria Math" panose="02040503050406030204" pitchFamily="18" charset="0"/>
                          </a:rPr>
                          <m:t>𝑡</m:t>
                        </m:r>
                      </m:sub>
                    </m:sSub>
                  </m:oMath>
                </a14:m>
                <a:r>
                  <a:rPr lang="zh-CN" altLang="zh-CN" dirty="0"/>
                  <a:t>个赌博机后，可得到奖赏</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𝑋</m:t>
                        </m:r>
                      </m:e>
                      <m:sub>
                        <m:sSub>
                          <m:sSubPr>
                            <m:ctrlPr>
                              <a:rPr lang="zh-CN" altLang="zh-CN" i="1">
                                <a:latin typeface="Cambria Math" panose="02040503050406030204" pitchFamily="18" charset="0"/>
                              </a:rPr>
                            </m:ctrlPr>
                          </m:sSubPr>
                          <m:e>
                            <m:r>
                              <a:rPr lang="en-US" altLang="zh-CN">
                                <a:latin typeface="Cambria Math" panose="02040503050406030204" pitchFamily="18" charset="0"/>
                              </a:rPr>
                              <m:t>𝐼</m:t>
                            </m:r>
                          </m:e>
                          <m:sub>
                            <m:r>
                              <a:rPr lang="en-US" altLang="zh-CN">
                                <a:latin typeface="Cambria Math" panose="02040503050406030204" pitchFamily="18" charset="0"/>
                              </a:rPr>
                              <m:t>𝑡</m:t>
                            </m:r>
                          </m:sub>
                        </m:sSub>
                        <m:r>
                          <a:rPr lang="en-US" altLang="zh-CN">
                            <a:latin typeface="Cambria Math" panose="02040503050406030204" pitchFamily="18" charset="0"/>
                          </a:rPr>
                          <m:t>,</m:t>
                        </m:r>
                        <m:r>
                          <a:rPr lang="en-US" altLang="zh-CN">
                            <a:latin typeface="Cambria Math" panose="02040503050406030204" pitchFamily="18" charset="0"/>
                          </a:rPr>
                          <m:t>𝑡</m:t>
                        </m:r>
                      </m:sub>
                    </m:sSub>
                  </m:oMath>
                </a14:m>
                <a:r>
                  <a:rPr lang="zh-CN" altLang="zh-CN" dirty="0"/>
                  <a:t>，则在</a:t>
                </a:r>
                <a14:m>
                  <m:oMath xmlns:m="http://schemas.openxmlformats.org/officeDocument/2006/math">
                    <m:r>
                      <a:rPr lang="en-US" altLang="zh-CN">
                        <a:latin typeface="Cambria Math" panose="02040503050406030204" pitchFamily="18" charset="0"/>
                      </a:rPr>
                      <m:t>𝑛</m:t>
                    </m:r>
                  </m:oMath>
                </a14:m>
                <a:r>
                  <a:rPr lang="zh-CN" altLang="zh-CN" dirty="0"/>
                  <a:t>次操作</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𝐼</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𝐼</m:t>
                        </m:r>
                      </m:e>
                      <m:sub>
                        <m:r>
                          <a:rPr lang="en-US" altLang="zh-CN">
                            <a:latin typeface="Cambria Math" panose="02040503050406030204" pitchFamily="18" charset="0"/>
                          </a:rPr>
                          <m:t>𝑛</m:t>
                        </m:r>
                      </m:sub>
                    </m:sSub>
                  </m:oMath>
                </a14:m>
                <a:r>
                  <a:rPr lang="zh-CN" altLang="en-US" dirty="0"/>
                  <a:t>后</a:t>
                </a:r>
                <a:r>
                  <a:rPr lang="zh-CN" altLang="zh-CN" dirty="0"/>
                  <a:t>，可如下定义悔值函数：</a:t>
                </a:r>
                <a:endParaRPr lang="zh-CN" altLang="zh-CN" dirty="0"/>
              </a:p>
              <a:p>
                <a:pPr marL="0" indent="0">
                  <a:buNone/>
                </a:pPr>
                <a14:m>
                  <m:oMathPara xmlns:m="http://schemas.openxmlformats.org/officeDocument/2006/math">
                    <m:oMathParaPr>
                      <m:jc m:val="centerGroup"/>
                    </m:oMathParaPr>
                    <m:oMath xmlns:m="http://schemas.openxmlformats.org/officeDocument/2006/math">
                      <m:sSub>
                        <m:sSubPr>
                          <m:ctrlPr>
                            <a:rPr lang="zh-CN" altLang="zh-CN" sz="3000" b="0" i="1">
                              <a:latin typeface="Cambria Math" panose="02040503050406030204" pitchFamily="18" charset="0"/>
                              <a:ea typeface="华文楷体" panose="02010600040101010101" pitchFamily="2" charset="-122"/>
                            </a:rPr>
                          </m:ctrlPr>
                        </m:sSubPr>
                        <m:e>
                          <m:r>
                            <a:rPr lang="en-US" altLang="zh-CN" sz="3000" b="0">
                              <a:latin typeface="Cambria Math" panose="02040503050406030204" pitchFamily="18" charset="0"/>
                              <a:ea typeface="华文楷体" panose="02010600040101010101" pitchFamily="2" charset="-122"/>
                            </a:rPr>
                            <m:t>𝑅</m:t>
                          </m:r>
                        </m:e>
                        <m:sub>
                          <m:r>
                            <a:rPr lang="en-US" altLang="zh-CN" sz="3000" b="0">
                              <a:latin typeface="Cambria Math" panose="02040503050406030204" pitchFamily="18" charset="0"/>
                              <a:ea typeface="华文楷体" panose="02010600040101010101" pitchFamily="2" charset="-122"/>
                            </a:rPr>
                            <m:t>𝑛</m:t>
                          </m:r>
                        </m:sub>
                      </m:sSub>
                      <m:r>
                        <a:rPr lang="en-US" altLang="zh-CN" sz="3000" b="0">
                          <a:latin typeface="Cambria Math" panose="02040503050406030204" pitchFamily="18" charset="0"/>
                          <a:ea typeface="华文楷体" panose="02010600040101010101" pitchFamily="2" charset="-122"/>
                        </a:rPr>
                        <m:t>=</m:t>
                      </m:r>
                      <m:func>
                        <m:funcPr>
                          <m:ctrlPr>
                            <a:rPr lang="zh-CN" altLang="zh-CN" sz="3000" b="0" i="1">
                              <a:latin typeface="Cambria Math" panose="02040503050406030204" pitchFamily="18" charset="0"/>
                              <a:ea typeface="华文楷体" panose="02010600040101010101" pitchFamily="2" charset="-122"/>
                            </a:rPr>
                          </m:ctrlPr>
                        </m:funcPr>
                        <m:fName>
                          <m:limLow>
                            <m:limLowPr>
                              <m:ctrlPr>
                                <a:rPr lang="zh-CN" altLang="zh-CN" sz="3000" b="0" i="1">
                                  <a:latin typeface="Cambria Math" panose="02040503050406030204" pitchFamily="18" charset="0"/>
                                  <a:ea typeface="华文楷体" panose="02010600040101010101" pitchFamily="2" charset="-122"/>
                                </a:rPr>
                              </m:ctrlPr>
                            </m:limLowPr>
                            <m:e>
                              <m:r>
                                <m:rPr>
                                  <m:sty m:val="p"/>
                                </m:rPr>
                                <a:rPr lang="en-US" altLang="zh-CN" sz="3000" b="0">
                                  <a:latin typeface="Cambria Math" panose="02040503050406030204" pitchFamily="18" charset="0"/>
                                  <a:ea typeface="华文楷体" panose="02010600040101010101" pitchFamily="2" charset="-122"/>
                                </a:rPr>
                                <m:t>max</m:t>
                              </m:r>
                            </m:e>
                            <m:lim>
                              <m:r>
                                <a:rPr lang="en-US" altLang="zh-CN" sz="3000" b="0">
                                  <a:latin typeface="Cambria Math" panose="02040503050406030204" pitchFamily="18" charset="0"/>
                                  <a:ea typeface="华文楷体" panose="02010600040101010101" pitchFamily="2" charset="-122"/>
                                </a:rPr>
                                <m:t>𝑖</m:t>
                              </m:r>
                              <m:r>
                                <a:rPr lang="en-US" altLang="zh-CN" sz="3000" b="0">
                                  <a:latin typeface="Cambria Math" panose="02040503050406030204" pitchFamily="18" charset="0"/>
                                  <a:ea typeface="华文楷体" panose="02010600040101010101" pitchFamily="2" charset="-122"/>
                                </a:rPr>
                                <m:t>=</m:t>
                              </m:r>
                              <m:r>
                                <a:rPr lang="en-US" altLang="zh-CN" sz="3000" b="0">
                                  <a:latin typeface="Cambria Math" panose="02040503050406030204" pitchFamily="18" charset="0"/>
                                  <a:ea typeface="华文楷体" panose="02010600040101010101" pitchFamily="2" charset="-122"/>
                                </a:rPr>
                                <m:t>1</m:t>
                              </m:r>
                              <m:r>
                                <a:rPr lang="en-US" altLang="zh-CN" sz="3000" b="0">
                                  <a:latin typeface="Cambria Math" panose="02040503050406030204" pitchFamily="18" charset="0"/>
                                  <a:ea typeface="华文楷体" panose="02010600040101010101" pitchFamily="2" charset="-122"/>
                                </a:rPr>
                                <m:t>,…,</m:t>
                              </m:r>
                              <m:r>
                                <a:rPr lang="en-US" altLang="zh-CN" sz="3000" b="0">
                                  <a:latin typeface="Cambria Math" panose="02040503050406030204" pitchFamily="18" charset="0"/>
                                  <a:ea typeface="华文楷体" panose="02010600040101010101" pitchFamily="2" charset="-122"/>
                                </a:rPr>
                                <m:t>𝑘</m:t>
                              </m:r>
                            </m:lim>
                          </m:limLow>
                        </m:fName>
                        <m:e>
                          <m:nary>
                            <m:naryPr>
                              <m:chr m:val="∑"/>
                              <m:limLoc m:val="undOvr"/>
                              <m:ctrlPr>
                                <a:rPr lang="zh-CN" altLang="zh-CN" sz="3000" b="0" i="1">
                                  <a:latin typeface="Cambria Math" panose="02040503050406030204" pitchFamily="18" charset="0"/>
                                  <a:ea typeface="华文楷体" panose="02010600040101010101" pitchFamily="2" charset="-122"/>
                                </a:rPr>
                              </m:ctrlPr>
                            </m:naryPr>
                            <m:sub>
                              <m:r>
                                <a:rPr lang="en-US" altLang="zh-CN" sz="3000" b="0">
                                  <a:latin typeface="Cambria Math" panose="02040503050406030204" pitchFamily="18" charset="0"/>
                                  <a:ea typeface="华文楷体" panose="02010600040101010101" pitchFamily="2" charset="-122"/>
                                </a:rPr>
                                <m:t>𝑡</m:t>
                              </m:r>
                              <m:r>
                                <a:rPr lang="en-US" altLang="zh-CN" sz="3000" b="0">
                                  <a:latin typeface="Cambria Math" panose="02040503050406030204" pitchFamily="18" charset="0"/>
                                  <a:ea typeface="华文楷体" panose="02010600040101010101" pitchFamily="2" charset="-122"/>
                                </a:rPr>
                                <m:t>=</m:t>
                              </m:r>
                              <m:r>
                                <a:rPr lang="en-US" altLang="zh-CN" sz="3000" b="0">
                                  <a:latin typeface="Cambria Math" panose="02040503050406030204" pitchFamily="18" charset="0"/>
                                  <a:ea typeface="华文楷体" panose="02010600040101010101" pitchFamily="2" charset="-122"/>
                                </a:rPr>
                                <m:t>1</m:t>
                              </m:r>
                            </m:sub>
                            <m:sup>
                              <m:r>
                                <a:rPr lang="en-US" altLang="zh-CN" sz="3000" b="0">
                                  <a:latin typeface="Cambria Math" panose="02040503050406030204" pitchFamily="18" charset="0"/>
                                  <a:ea typeface="华文楷体" panose="02010600040101010101" pitchFamily="2" charset="-122"/>
                                </a:rPr>
                                <m:t>𝑛</m:t>
                              </m:r>
                            </m:sup>
                            <m:e>
                              <m:sSub>
                                <m:sSubPr>
                                  <m:ctrlPr>
                                    <a:rPr lang="zh-CN" altLang="zh-CN" sz="3000" b="0" i="1">
                                      <a:latin typeface="Cambria Math" panose="02040503050406030204" pitchFamily="18" charset="0"/>
                                      <a:ea typeface="华文楷体" panose="02010600040101010101" pitchFamily="2" charset="-122"/>
                                    </a:rPr>
                                  </m:ctrlPr>
                                </m:sSubPr>
                                <m:e>
                                  <m:r>
                                    <a:rPr lang="en-US" altLang="zh-CN" sz="3000" b="0">
                                      <a:latin typeface="Cambria Math" panose="02040503050406030204" pitchFamily="18" charset="0"/>
                                      <a:ea typeface="华文楷体" panose="02010600040101010101" pitchFamily="2" charset="-122"/>
                                    </a:rPr>
                                    <m:t>𝑋</m:t>
                                  </m:r>
                                </m:e>
                                <m:sub>
                                  <m:r>
                                    <a:rPr lang="en-US" altLang="zh-CN" sz="3000" b="0">
                                      <a:latin typeface="Cambria Math" panose="02040503050406030204" pitchFamily="18" charset="0"/>
                                      <a:ea typeface="华文楷体" panose="02010600040101010101" pitchFamily="2" charset="-122"/>
                                    </a:rPr>
                                    <m:t>𝑖</m:t>
                                  </m:r>
                                  <m:r>
                                    <a:rPr lang="en-US" altLang="zh-CN" sz="3000" b="0">
                                      <a:latin typeface="Cambria Math" panose="02040503050406030204" pitchFamily="18" charset="0"/>
                                      <a:ea typeface="华文楷体" panose="02010600040101010101" pitchFamily="2" charset="-122"/>
                                    </a:rPr>
                                    <m:t>,</m:t>
                                  </m:r>
                                  <m:r>
                                    <a:rPr lang="en-US" altLang="zh-CN" sz="3000" b="0">
                                      <a:latin typeface="Cambria Math" panose="02040503050406030204" pitchFamily="18" charset="0"/>
                                      <a:ea typeface="华文楷体" panose="02010600040101010101" pitchFamily="2" charset="-122"/>
                                    </a:rPr>
                                    <m:t>𝑡</m:t>
                                  </m:r>
                                </m:sub>
                              </m:sSub>
                            </m:e>
                          </m:nary>
                        </m:e>
                      </m:func>
                      <m:r>
                        <a:rPr lang="en-US" altLang="zh-CN" sz="3000" b="0">
                          <a:latin typeface="Cambria Math" panose="02040503050406030204" pitchFamily="18" charset="0"/>
                          <a:ea typeface="华文楷体" panose="02010600040101010101" pitchFamily="2" charset="-122"/>
                        </a:rPr>
                        <m:t>−</m:t>
                      </m:r>
                      <m:nary>
                        <m:naryPr>
                          <m:chr m:val="∑"/>
                          <m:limLoc m:val="undOvr"/>
                          <m:ctrlPr>
                            <a:rPr lang="zh-CN" altLang="zh-CN" sz="3000" b="0" i="1">
                              <a:latin typeface="Cambria Math" panose="02040503050406030204" pitchFamily="18" charset="0"/>
                              <a:ea typeface="华文楷体" panose="02010600040101010101" pitchFamily="2" charset="-122"/>
                            </a:rPr>
                          </m:ctrlPr>
                        </m:naryPr>
                        <m:sub>
                          <m:r>
                            <a:rPr lang="en-US" altLang="zh-CN" sz="3000" b="0">
                              <a:latin typeface="Cambria Math" panose="02040503050406030204" pitchFamily="18" charset="0"/>
                              <a:ea typeface="华文楷体" panose="02010600040101010101" pitchFamily="2" charset="-122"/>
                            </a:rPr>
                            <m:t>𝑡</m:t>
                          </m:r>
                          <m:r>
                            <a:rPr lang="en-US" altLang="zh-CN" sz="3000" b="0">
                              <a:latin typeface="Cambria Math" panose="02040503050406030204" pitchFamily="18" charset="0"/>
                              <a:ea typeface="华文楷体" panose="02010600040101010101" pitchFamily="2" charset="-122"/>
                            </a:rPr>
                            <m:t>=</m:t>
                          </m:r>
                          <m:r>
                            <a:rPr lang="en-US" altLang="zh-CN" sz="3000" b="0">
                              <a:latin typeface="Cambria Math" panose="02040503050406030204" pitchFamily="18" charset="0"/>
                              <a:ea typeface="华文楷体" panose="02010600040101010101" pitchFamily="2" charset="-122"/>
                            </a:rPr>
                            <m:t>1</m:t>
                          </m:r>
                        </m:sub>
                        <m:sup>
                          <m:r>
                            <a:rPr lang="en-US" altLang="zh-CN" sz="3000" b="0">
                              <a:latin typeface="Cambria Math" panose="02040503050406030204" pitchFamily="18" charset="0"/>
                              <a:ea typeface="华文楷体" panose="02010600040101010101" pitchFamily="2" charset="-122"/>
                            </a:rPr>
                            <m:t>𝑛</m:t>
                          </m:r>
                        </m:sup>
                        <m:e>
                          <m:sSub>
                            <m:sSubPr>
                              <m:ctrlPr>
                                <a:rPr lang="zh-CN" altLang="zh-CN" sz="3000" b="0" i="1">
                                  <a:latin typeface="Cambria Math" panose="02040503050406030204" pitchFamily="18" charset="0"/>
                                  <a:ea typeface="华文楷体" panose="02010600040101010101" pitchFamily="2" charset="-122"/>
                                </a:rPr>
                              </m:ctrlPr>
                            </m:sSubPr>
                            <m:e>
                              <m:r>
                                <a:rPr lang="en-US" altLang="zh-CN" sz="3000" b="0">
                                  <a:latin typeface="Cambria Math" panose="02040503050406030204" pitchFamily="18" charset="0"/>
                                  <a:ea typeface="华文楷体" panose="02010600040101010101" pitchFamily="2" charset="-122"/>
                                </a:rPr>
                                <m:t>𝑋</m:t>
                              </m:r>
                            </m:e>
                            <m:sub>
                              <m:sSub>
                                <m:sSubPr>
                                  <m:ctrlPr>
                                    <a:rPr lang="zh-CN" altLang="zh-CN" sz="3000" b="0" i="1">
                                      <a:latin typeface="Cambria Math" panose="02040503050406030204" pitchFamily="18" charset="0"/>
                                      <a:ea typeface="华文楷体" panose="02010600040101010101" pitchFamily="2" charset="-122"/>
                                    </a:rPr>
                                  </m:ctrlPr>
                                </m:sSubPr>
                                <m:e>
                                  <m:r>
                                    <a:rPr lang="en-US" altLang="zh-CN" sz="3000" b="0">
                                      <a:latin typeface="Cambria Math" panose="02040503050406030204" pitchFamily="18" charset="0"/>
                                      <a:ea typeface="华文楷体" panose="02010600040101010101" pitchFamily="2" charset="-122"/>
                                    </a:rPr>
                                    <m:t>𝐼</m:t>
                                  </m:r>
                                </m:e>
                                <m:sub>
                                  <m:r>
                                    <a:rPr lang="en-US" altLang="zh-CN" sz="3000" b="0">
                                      <a:latin typeface="Cambria Math" panose="02040503050406030204" pitchFamily="18" charset="0"/>
                                      <a:ea typeface="华文楷体" panose="02010600040101010101" pitchFamily="2" charset="-122"/>
                                    </a:rPr>
                                    <m:t>𝑡</m:t>
                                  </m:r>
                                  <m:r>
                                    <a:rPr lang="en-US" altLang="zh-CN" sz="3000" b="0">
                                      <a:latin typeface="Cambria Math" panose="02040503050406030204" pitchFamily="18" charset="0"/>
                                      <a:ea typeface="华文楷体" panose="02010600040101010101" pitchFamily="2" charset="-122"/>
                                    </a:rPr>
                                    <m:t>,</m:t>
                                  </m:r>
                                  <m:r>
                                    <a:rPr lang="en-US" altLang="zh-CN" sz="3000" b="0">
                                      <a:latin typeface="Cambria Math" panose="02040503050406030204" pitchFamily="18" charset="0"/>
                                      <a:ea typeface="华文楷体" panose="02010600040101010101" pitchFamily="2" charset="-122"/>
                                    </a:rPr>
                                    <m:t>𝑡</m:t>
                                  </m:r>
                                </m:sub>
                              </m:sSub>
                            </m:sub>
                          </m:sSub>
                        </m:e>
                      </m:nary>
                    </m:oMath>
                  </m:oMathPara>
                </a14:m>
                <a:endParaRPr lang="zh-CN" altLang="en-US" sz="3000" b="0" dirty="0">
                  <a:ea typeface="华文楷体" panose="02010600040101010101" pitchFamily="2" charset="-122"/>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0"/>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多臂赌博机</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457200" lvl="1" indent="0">
                  <a:lnSpc>
                    <a:spcPct val="130000"/>
                  </a:lnSpc>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a:rPr>
                            <m:t>𝑅</m:t>
                          </m:r>
                        </m:e>
                        <m:sub>
                          <m:r>
                            <a:rPr lang="en-US" altLang="zh-CN" i="1">
                              <a:latin typeface="Cambria Math" panose="02040503050406030204"/>
                            </a:rPr>
                            <m:t>𝑛</m:t>
                          </m:r>
                        </m:sub>
                      </m:sSub>
                      <m:r>
                        <a:rPr lang="en-US" altLang="zh-CN">
                          <a:latin typeface="Cambria Math" panose="02040503050406030204"/>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a:rPr>
                                <m:t>max</m:t>
                              </m:r>
                            </m:e>
                            <m:lim>
                              <m:r>
                                <a:rPr lang="en-US" altLang="zh-CN" i="1">
                                  <a:latin typeface="Cambria Math" panose="02040503050406030204"/>
                                </a:rPr>
                                <m:t>𝑖</m:t>
                              </m:r>
                              <m:r>
                                <a:rPr lang="en-US" altLang="zh-CN" i="1">
                                  <a:latin typeface="Cambria Math" panose="02040503050406030204"/>
                                </a:rPr>
                                <m:t>=</m:t>
                              </m:r>
                              <m:r>
                                <a:rPr lang="en-US" altLang="zh-CN" i="1">
                                  <a:latin typeface="Cambria Math" panose="02040503050406030204"/>
                                </a:rPr>
                                <m:t>1</m:t>
                              </m:r>
                              <m:r>
                                <a:rPr lang="en-US" altLang="zh-CN" i="1">
                                  <a:latin typeface="Cambria Math" panose="02040503050406030204"/>
                                </a:rPr>
                                <m:t>,…,</m:t>
                              </m:r>
                              <m:r>
                                <a:rPr lang="en-US" altLang="zh-CN" i="1">
                                  <a:latin typeface="Cambria Math" panose="02040503050406030204"/>
                                </a:rPr>
                                <m:t>𝑘</m:t>
                              </m:r>
                            </m:lim>
                          </m:limLow>
                        </m:fName>
                        <m:e>
                          <m:nary>
                            <m:naryPr>
                              <m:chr m:val="∑"/>
                              <m:limLoc m:val="undOvr"/>
                              <m:ctrlPr>
                                <a:rPr lang="zh-CN" altLang="zh-CN" i="1">
                                  <a:latin typeface="Cambria Math" panose="02040503050406030204" pitchFamily="18" charset="0"/>
                                </a:rPr>
                              </m:ctrlPr>
                            </m:naryPr>
                            <m:sub>
                              <m:r>
                                <a:rPr lang="en-US" altLang="zh-CN" i="1">
                                  <a:latin typeface="Cambria Math" panose="02040503050406030204"/>
                                </a:rPr>
                                <m:t>𝑡</m:t>
                              </m:r>
                              <m:r>
                                <a:rPr lang="en-US" altLang="zh-CN" i="1">
                                  <a:latin typeface="Cambria Math" panose="02040503050406030204"/>
                                </a:rPr>
                                <m:t>=</m:t>
                              </m:r>
                              <m:r>
                                <a:rPr lang="en-US" altLang="zh-CN" i="1">
                                  <a:latin typeface="Cambria Math" panose="02040503050406030204"/>
                                </a:rPr>
                                <m:t>1</m:t>
                              </m:r>
                            </m:sub>
                            <m:sup>
                              <m:r>
                                <a:rPr lang="en-US" altLang="zh-CN" i="1">
                                  <a:latin typeface="Cambria Math" panose="02040503050406030204"/>
                                </a:rPr>
                                <m:t>𝑛</m:t>
                              </m:r>
                            </m:sup>
                            <m:e>
                              <m:sSub>
                                <m:sSubPr>
                                  <m:ctrlPr>
                                    <a:rPr lang="zh-CN" altLang="zh-CN" i="1">
                                      <a:latin typeface="Cambria Math" panose="02040503050406030204" pitchFamily="18" charset="0"/>
                                    </a:rPr>
                                  </m:ctrlPr>
                                </m:sSubPr>
                                <m:e>
                                  <m:r>
                                    <a:rPr lang="en-US" altLang="zh-CN" i="1">
                                      <a:latin typeface="Cambria Math" panose="02040503050406030204"/>
                                    </a:rPr>
                                    <m:t>𝑋</m:t>
                                  </m:r>
                                </m:e>
                                <m:sub>
                                  <m:r>
                                    <a:rPr lang="en-US" altLang="zh-CN" i="1">
                                      <a:latin typeface="Cambria Math" panose="02040503050406030204"/>
                                    </a:rPr>
                                    <m:t>𝑖</m:t>
                                  </m:r>
                                  <m:r>
                                    <a:rPr lang="en-US" altLang="zh-CN" i="1">
                                      <a:latin typeface="Cambria Math" panose="02040503050406030204"/>
                                    </a:rPr>
                                    <m:t>,</m:t>
                                  </m:r>
                                  <m:r>
                                    <a:rPr lang="en-US" altLang="zh-CN" i="1">
                                      <a:latin typeface="Cambria Math" panose="02040503050406030204"/>
                                    </a:rPr>
                                    <m:t>𝑡</m:t>
                                  </m:r>
                                </m:sub>
                              </m:sSub>
                            </m:e>
                          </m:nary>
                        </m:e>
                      </m:func>
                      <m:r>
                        <a:rPr lang="en-US" altLang="zh-CN" i="1">
                          <a:latin typeface="Cambria Math" panose="02040503050406030204"/>
                        </a:rPr>
                        <m:t>−</m:t>
                      </m:r>
                      <m:nary>
                        <m:naryPr>
                          <m:chr m:val="∑"/>
                          <m:limLoc m:val="undOvr"/>
                          <m:ctrlPr>
                            <a:rPr lang="zh-CN" altLang="zh-CN" i="1">
                              <a:latin typeface="Cambria Math" panose="02040503050406030204" pitchFamily="18" charset="0"/>
                            </a:rPr>
                          </m:ctrlPr>
                        </m:naryPr>
                        <m:sub>
                          <m:r>
                            <a:rPr lang="en-US" altLang="zh-CN" i="1">
                              <a:latin typeface="Cambria Math" panose="02040503050406030204"/>
                            </a:rPr>
                            <m:t>𝑡</m:t>
                          </m:r>
                          <m:r>
                            <a:rPr lang="en-US" altLang="zh-CN" i="1">
                              <a:latin typeface="Cambria Math" panose="02040503050406030204"/>
                            </a:rPr>
                            <m:t>=</m:t>
                          </m:r>
                          <m:r>
                            <a:rPr lang="en-US" altLang="zh-CN" i="1">
                              <a:latin typeface="Cambria Math" panose="02040503050406030204"/>
                            </a:rPr>
                            <m:t>1</m:t>
                          </m:r>
                        </m:sub>
                        <m:sup>
                          <m:r>
                            <a:rPr lang="en-US" altLang="zh-CN" i="1">
                              <a:latin typeface="Cambria Math" panose="02040503050406030204"/>
                            </a:rPr>
                            <m:t>𝑛</m:t>
                          </m:r>
                        </m:sup>
                        <m:e>
                          <m:sSub>
                            <m:sSubPr>
                              <m:ctrlPr>
                                <a:rPr lang="zh-CN" altLang="zh-CN" i="1">
                                  <a:latin typeface="Cambria Math" panose="02040503050406030204" pitchFamily="18" charset="0"/>
                                </a:rPr>
                              </m:ctrlPr>
                            </m:sSubPr>
                            <m:e>
                              <m:r>
                                <a:rPr lang="en-US" altLang="zh-CN" i="1">
                                  <a:latin typeface="Cambria Math" panose="02040503050406030204"/>
                                </a:rPr>
                                <m:t>𝑋</m:t>
                              </m:r>
                            </m:e>
                            <m:sub>
                              <m:sSub>
                                <m:sSubPr>
                                  <m:ctrlPr>
                                    <a:rPr lang="zh-CN" altLang="zh-CN" i="1">
                                      <a:latin typeface="Cambria Math" panose="02040503050406030204" pitchFamily="18" charset="0"/>
                                    </a:rPr>
                                  </m:ctrlPr>
                                </m:sSubPr>
                                <m:e>
                                  <m:r>
                                    <a:rPr lang="en-US" altLang="zh-CN" i="1">
                                      <a:latin typeface="Cambria Math" panose="02040503050406030204"/>
                                    </a:rPr>
                                    <m:t>𝐼</m:t>
                                  </m:r>
                                </m:e>
                                <m:sub>
                                  <m:r>
                                    <a:rPr lang="en-US" altLang="zh-CN" i="1">
                                      <a:latin typeface="Cambria Math" panose="02040503050406030204"/>
                                    </a:rPr>
                                    <m:t>𝑡</m:t>
                                  </m:r>
                                  <m:r>
                                    <a:rPr lang="en-US" altLang="zh-CN" i="1">
                                      <a:latin typeface="Cambria Math" panose="02040503050406030204"/>
                                    </a:rPr>
                                    <m:t>,</m:t>
                                  </m:r>
                                  <m:r>
                                    <a:rPr lang="en-US" altLang="zh-CN" i="1">
                                      <a:latin typeface="Cambria Math" panose="02040503050406030204"/>
                                    </a:rPr>
                                    <m:t>𝑡</m:t>
                                  </m:r>
                                </m:sub>
                              </m:sSub>
                            </m:sub>
                          </m:sSub>
                        </m:e>
                      </m:nary>
                    </m:oMath>
                  </m:oMathPara>
                </a14:m>
                <a:endParaRPr lang="en-US" altLang="zh-CN" dirty="0"/>
              </a:p>
              <a:p>
                <a:pPr>
                  <a:lnSpc>
                    <a:spcPct val="130000"/>
                  </a:lnSpc>
                </a:pPr>
                <a:r>
                  <a:rPr lang="zh-CN" altLang="zh-CN" dirty="0"/>
                  <a:t>悔值函数表示了在第</a:t>
                </a:r>
                <a14:m>
                  <m:oMath xmlns:m="http://schemas.openxmlformats.org/officeDocument/2006/math">
                    <m:r>
                      <a:rPr lang="en-US" altLang="zh-CN">
                        <a:latin typeface="Cambria Math" panose="02040503050406030204" pitchFamily="18" charset="0"/>
                      </a:rPr>
                      <m:t>𝑡</m:t>
                    </m:r>
                  </m:oMath>
                </a14:m>
                <a:r>
                  <a:rPr lang="zh-CN" altLang="zh-CN" dirty="0"/>
                  <a:t>次对赌博机操作时，假设知道哪个赌博机能够给出最大奖赏</a:t>
                </a:r>
                <a:r>
                  <a:rPr lang="en-US" altLang="zh-CN" dirty="0"/>
                  <a:t>(</a:t>
                </a:r>
                <a:r>
                  <a:rPr lang="zh-CN" altLang="zh-CN" dirty="0"/>
                  <a:t>虽然现实中不存在</a:t>
                </a:r>
                <a:r>
                  <a:rPr lang="en-US" altLang="zh-CN" dirty="0"/>
                  <a:t>)</a:t>
                </a:r>
                <a:r>
                  <a:rPr lang="zh-CN" altLang="zh-CN" dirty="0"/>
                  <a:t>，则将得到的最大奖赏减去实际操作第</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𝐼</m:t>
                        </m:r>
                      </m:e>
                      <m:sub>
                        <m:r>
                          <a:rPr lang="en-US" altLang="zh-CN">
                            <a:latin typeface="Cambria Math" panose="02040503050406030204" pitchFamily="18" charset="0"/>
                          </a:rPr>
                          <m:t>𝑡</m:t>
                        </m:r>
                      </m:sub>
                    </m:sSub>
                  </m:oMath>
                </a14:m>
                <a:r>
                  <a:rPr lang="zh-CN" altLang="zh-CN" dirty="0"/>
                  <a:t>个赌博机所得到的奖赏。将</a:t>
                </a:r>
                <a14:m>
                  <m:oMath xmlns:m="http://schemas.openxmlformats.org/officeDocument/2006/math">
                    <m:r>
                      <a:rPr lang="en-US" altLang="zh-CN">
                        <a:latin typeface="Cambria Math" panose="02040503050406030204" pitchFamily="18" charset="0"/>
                      </a:rPr>
                      <m:t>𝑛</m:t>
                    </m:r>
                  </m:oMath>
                </a14:m>
                <a:r>
                  <a:rPr lang="zh-CN" altLang="zh-CN" dirty="0"/>
                  <a:t>次操作的差值累加起来，就是悔值函数的结果。</a:t>
                </a:r>
                <a:endParaRPr lang="en-US" altLang="zh-CN" dirty="0"/>
              </a:p>
              <a:p>
                <a:pPr>
                  <a:lnSpc>
                    <a:spcPct val="130000"/>
                  </a:lnSpc>
                </a:pPr>
                <a:r>
                  <a:rPr lang="zh-CN" altLang="en-US" dirty="0"/>
                  <a:t>很显然，一个良好的多臂赌博机操作的策略是在不同人进行了多次玩法后，能够让悔值函数的方差最小。</a:t>
                </a:r>
                <a:endParaRPr lang="zh-CN" altLang="en-US" dirty="0"/>
              </a:p>
              <a:p>
                <a:pPr marL="0" indent="0">
                  <a:lnSpc>
                    <a:spcPct val="130000"/>
                  </a:lnSpc>
                  <a:buNone/>
                </a:pPr>
                <a:endParaRPr lang="zh-CN"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9689"/>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上限置信区间 </a:t>
            </a:r>
            <a:r>
              <a:rPr lang="en-US" altLang="zh-CN" dirty="0"/>
              <a:t>(Upper Confidence Bound, UCB)</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10000"/>
              </a:bodyPr>
              <a:lstStyle/>
              <a:p>
                <a:r>
                  <a:rPr lang="zh-CN" altLang="en-US" dirty="0"/>
                  <a:t>在多臂赌博机的研究过程中，上限置信区间成为一种较为成功的策略学习方法，因为其在探索</a:t>
                </a:r>
                <a:r>
                  <a:rPr lang="en-US" altLang="zh-CN" dirty="0"/>
                  <a:t>-</a:t>
                </a:r>
                <a:r>
                  <a:rPr lang="zh-CN" altLang="en-US" dirty="0"/>
                  <a:t>利用之间取得平衡。</a:t>
                </a:r>
                <a:endParaRPr lang="zh-CN" altLang="en-US" dirty="0"/>
              </a:p>
              <a:p>
                <a:r>
                  <a:rPr lang="zh-CN" altLang="en-US" dirty="0"/>
                  <a:t>在</a:t>
                </a:r>
                <a:r>
                  <a:rPr lang="en-US" altLang="zh-CN" dirty="0"/>
                  <a:t>UCB</a:t>
                </a:r>
                <a:r>
                  <a:rPr lang="zh-CN" altLang="en-US" dirty="0"/>
                  <a:t>方法中，使</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𝑋</m:t>
                        </m:r>
                      </m:e>
                      <m:sub>
                        <m:r>
                          <a:rPr lang="zh-CN" altLang="en-US" i="1" dirty="0">
                            <a:latin typeface="Cambria Math" panose="02040503050406030204" pitchFamily="18" charset="0"/>
                          </a:rPr>
                          <m:t>𝑖</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𝑇</m:t>
                            </m:r>
                          </m:e>
                          <m:sub>
                            <m:r>
                              <a:rPr lang="zh-CN" altLang="en-US" i="1" dirty="0">
                                <a:latin typeface="Cambria Math" panose="02040503050406030204" pitchFamily="18" charset="0"/>
                              </a:rPr>
                              <m:t>𝑖</m:t>
                            </m:r>
                          </m:sub>
                        </m:sSub>
                        <m:r>
                          <a:rPr lang="zh-CN" altLang="en-US" i="1" dirty="0">
                            <a:latin typeface="Cambria Math" panose="02040503050406030204" pitchFamily="18" charset="0"/>
                          </a:rPr>
                          <m:t> </m:t>
                        </m:r>
                        <m:d>
                          <m:dPr>
                            <m:ctrlPr>
                              <a:rPr lang="en-US" altLang="zh-CN" i="1" dirty="0">
                                <a:latin typeface="Cambria Math" panose="02040503050406030204" pitchFamily="18" charset="0"/>
                              </a:rPr>
                            </m:ctrlPr>
                          </m:dPr>
                          <m:e>
                            <m:r>
                              <a:rPr lang="zh-CN" altLang="en-US" i="1" dirty="0">
                                <a:latin typeface="Cambria Math" panose="02040503050406030204" pitchFamily="18" charset="0"/>
                              </a:rPr>
                              <m:t>𝑡</m:t>
                            </m:r>
                            <m:r>
                              <a:rPr lang="zh-CN" altLang="en-US" i="1" dirty="0">
                                <a:latin typeface="Cambria Math" panose="02040503050406030204" pitchFamily="18" charset="0"/>
                              </a:rPr>
                              <m:t>−</m:t>
                            </m:r>
                            <m:r>
                              <a:rPr lang="zh-CN" altLang="en-US" i="1" dirty="0">
                                <a:latin typeface="Cambria Math" panose="02040503050406030204" pitchFamily="18" charset="0"/>
                              </a:rPr>
                              <m:t>1</m:t>
                            </m:r>
                          </m:e>
                        </m:d>
                      </m:sub>
                    </m:sSub>
                  </m:oMath>
                </a14:m>
                <a:r>
                  <a:rPr lang="zh-CN" altLang="en-US" dirty="0"/>
                  <a:t>来记录第</a:t>
                </a:r>
                <a14:m>
                  <m:oMath xmlns:m="http://schemas.openxmlformats.org/officeDocument/2006/math">
                    <m:r>
                      <a:rPr lang="zh-CN" altLang="en-US" i="1" dirty="0" smtClean="0">
                        <a:latin typeface="Cambria Math" panose="02040503050406030204" pitchFamily="18" charset="0"/>
                      </a:rPr>
                      <m:t>𝑖</m:t>
                    </m:r>
                  </m:oMath>
                </a14:m>
                <a:r>
                  <a:rPr lang="zh-CN" altLang="en-US" dirty="0"/>
                  <a:t>个赌博机在过去</a:t>
                </a:r>
                <a14:m>
                  <m:oMath xmlns:m="http://schemas.openxmlformats.org/officeDocument/2006/math">
                    <m:r>
                      <a:rPr lang="zh-CN" altLang="en-US" i="1" dirty="0" smtClean="0">
                        <a:latin typeface="Cambria Math" panose="02040503050406030204" pitchFamily="18" charset="0"/>
                      </a:rPr>
                      <m:t>𝑡</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1</m:t>
                    </m:r>
                  </m:oMath>
                </a14:m>
                <a:r>
                  <a:rPr lang="zh-CN" altLang="en-US" dirty="0"/>
                  <a:t>时刻内的平均奖赏，则在第</a:t>
                </a:r>
                <a14:m>
                  <m:oMath xmlns:m="http://schemas.openxmlformats.org/officeDocument/2006/math">
                    <m:r>
                      <a:rPr lang="zh-CN" altLang="en-US" i="1" dirty="0" smtClean="0">
                        <a:latin typeface="Cambria Math" panose="02040503050406030204" pitchFamily="18" charset="0"/>
                      </a:rPr>
                      <m:t>𝑡</m:t>
                    </m:r>
                  </m:oMath>
                </a14:m>
                <a:r>
                  <a:rPr lang="zh-CN" altLang="en-US" dirty="0"/>
                  <a:t>时刻，选择使如下具有最佳上限置区间的赌博机：</a:t>
                </a:r>
                <a:endParaRPr lang="zh-CN" altLang="en-US" dirty="0"/>
              </a:p>
              <a:p>
                <a:pPr marL="0"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a:rPr>
                            <m:t>𝐼</m:t>
                          </m:r>
                        </m:e>
                        <m:sub>
                          <m:r>
                            <a:rPr lang="en-US" altLang="zh-CN" i="1">
                              <a:latin typeface="Cambria Math" panose="02040503050406030204"/>
                            </a:rPr>
                            <m:t>𝑡</m:t>
                          </m:r>
                        </m:sub>
                      </m:sSub>
                      <m:r>
                        <a:rPr lang="en-US" altLang="zh-CN" i="1">
                          <a:latin typeface="Cambria Math" panose="02040503050406030204"/>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a:rPr>
                                <m:t>max</m:t>
                              </m:r>
                            </m:e>
                            <m:lim>
                              <m:r>
                                <a:rPr lang="en-US" altLang="zh-CN" i="1">
                                  <a:latin typeface="Cambria Math" panose="02040503050406030204"/>
                                </a:rPr>
                                <m:t>𝑖</m:t>
                              </m:r>
                              <m:r>
                                <a:rPr lang="en-US" altLang="zh-CN" i="1">
                                  <a:latin typeface="Cambria Math" panose="02040503050406030204"/>
                                </a:rPr>
                                <m:t>∈{</m:t>
                              </m:r>
                              <m:r>
                                <a:rPr lang="en-US" altLang="zh-CN" i="1">
                                  <a:latin typeface="Cambria Math" panose="02040503050406030204"/>
                                </a:rPr>
                                <m:t>1</m:t>
                              </m:r>
                              <m:r>
                                <a:rPr lang="en-US" altLang="zh-CN" i="1">
                                  <a:latin typeface="Cambria Math" panose="02040503050406030204"/>
                                </a:rPr>
                                <m:t>,…,</m:t>
                              </m:r>
                              <m:r>
                                <a:rPr lang="en-US" altLang="zh-CN" i="1">
                                  <a:latin typeface="Cambria Math" panose="02040503050406030204"/>
                                </a:rPr>
                                <m:t>𝑘</m:t>
                              </m:r>
                              <m:r>
                                <a:rPr lang="en-US" altLang="zh-CN" i="1">
                                  <a:latin typeface="Cambria Math" panose="02040503050406030204"/>
                                </a:rPr>
                                <m:t>}</m:t>
                              </m:r>
                            </m:lim>
                          </m:limLow>
                        </m:fName>
                        <m:e>
                          <m:r>
                            <a:rPr lang="en-US" altLang="zh-CN" i="1">
                              <a:latin typeface="Cambria Math" panose="02040503050406030204"/>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a:rPr>
                                    <m:t>𝑋</m:t>
                                  </m:r>
                                </m:e>
                                <m:sub>
                                  <m:r>
                                    <a:rPr lang="en-US" altLang="zh-CN" i="1">
                                      <a:latin typeface="Cambria Math" panose="02040503050406030204"/>
                                    </a:rPr>
                                    <m:t>𝑖</m:t>
                                  </m:r>
                                  <m:r>
                                    <a:rPr lang="en-US" altLang="zh-CN" i="1">
                                      <a:latin typeface="Cambria Math" panose="02040503050406030204"/>
                                    </a:rPr>
                                    <m:t>,</m:t>
                                  </m:r>
                                  <m:sSub>
                                    <m:sSubPr>
                                      <m:ctrlPr>
                                        <a:rPr lang="zh-CN" altLang="zh-CN" i="1">
                                          <a:latin typeface="Cambria Math" panose="02040503050406030204" pitchFamily="18" charset="0"/>
                                        </a:rPr>
                                      </m:ctrlPr>
                                    </m:sSubPr>
                                    <m:e>
                                      <m:r>
                                        <a:rPr lang="en-US" altLang="zh-CN" i="1">
                                          <a:latin typeface="Cambria Math" panose="02040503050406030204"/>
                                        </a:rPr>
                                        <m:t>𝑇</m:t>
                                      </m:r>
                                    </m:e>
                                    <m:sub>
                                      <m:r>
                                        <a:rPr lang="en-US" altLang="zh-CN" i="1">
                                          <a:latin typeface="Cambria Math" panose="02040503050406030204"/>
                                        </a:rPr>
                                        <m:t>𝑖</m:t>
                                      </m:r>
                                    </m:sub>
                                  </m:sSub>
                                  <m:d>
                                    <m:dPr>
                                      <m:ctrlPr>
                                        <a:rPr lang="zh-CN" altLang="zh-CN" i="1">
                                          <a:latin typeface="Cambria Math" panose="02040503050406030204" pitchFamily="18" charset="0"/>
                                        </a:rPr>
                                      </m:ctrlPr>
                                    </m:dPr>
                                    <m:e>
                                      <m:r>
                                        <a:rPr lang="en-US" altLang="zh-CN" i="1">
                                          <a:latin typeface="Cambria Math" panose="02040503050406030204"/>
                                        </a:rPr>
                                        <m:t>𝑡</m:t>
                                      </m:r>
                                      <m:r>
                                        <a:rPr lang="en-US" altLang="zh-CN" i="1">
                                          <a:latin typeface="Cambria Math" panose="02040503050406030204"/>
                                        </a:rPr>
                                        <m:t>−</m:t>
                                      </m:r>
                                      <m:r>
                                        <a:rPr lang="en-US" altLang="zh-CN" i="1">
                                          <a:latin typeface="Cambria Math" panose="02040503050406030204"/>
                                        </a:rPr>
                                        <m:t>1</m:t>
                                      </m:r>
                                    </m:e>
                                  </m:d>
                                </m:sub>
                              </m:sSub>
                            </m:e>
                          </m:acc>
                          <m:r>
                            <a:rPr lang="en-US" altLang="zh-CN" i="1">
                              <a:latin typeface="Cambria Math" panose="02040503050406030204"/>
                            </a:rPr>
                            <m:t>+</m:t>
                          </m:r>
                          <m:sSub>
                            <m:sSubPr>
                              <m:ctrlPr>
                                <a:rPr lang="zh-CN" altLang="zh-CN" i="1">
                                  <a:latin typeface="Cambria Math" panose="02040503050406030204" pitchFamily="18" charset="0"/>
                                </a:rPr>
                              </m:ctrlPr>
                            </m:sSubPr>
                            <m:e>
                              <m:r>
                                <a:rPr lang="en-US" altLang="zh-CN" i="1">
                                  <a:latin typeface="Cambria Math" panose="02040503050406030204"/>
                                </a:rPr>
                                <m:t>𝑐</m:t>
                              </m:r>
                            </m:e>
                            <m:sub>
                              <m:r>
                                <a:rPr lang="en-US" altLang="zh-CN" i="1">
                                  <a:latin typeface="Cambria Math" panose="02040503050406030204"/>
                                </a:rPr>
                                <m:t>𝑡</m:t>
                              </m:r>
                              <m:r>
                                <a:rPr lang="en-US" altLang="zh-CN" i="1">
                                  <a:latin typeface="Cambria Math" panose="02040503050406030204"/>
                                </a:rPr>
                                <m:t>−</m:t>
                              </m:r>
                              <m:r>
                                <a:rPr lang="en-US" altLang="zh-CN" i="1">
                                  <a:latin typeface="Cambria Math" panose="02040503050406030204"/>
                                </a:rPr>
                                <m:t>1</m:t>
                              </m:r>
                              <m:r>
                                <a:rPr lang="en-US" altLang="zh-CN" i="1">
                                  <a:latin typeface="Cambria Math" panose="02040503050406030204"/>
                                </a:rPr>
                                <m:t>,</m:t>
                              </m:r>
                              <m:sSub>
                                <m:sSubPr>
                                  <m:ctrlPr>
                                    <a:rPr lang="zh-CN" altLang="zh-CN" i="1">
                                      <a:latin typeface="Cambria Math" panose="02040503050406030204" pitchFamily="18" charset="0"/>
                                    </a:rPr>
                                  </m:ctrlPr>
                                </m:sSubPr>
                                <m:e>
                                  <m:r>
                                    <a:rPr lang="en-US" altLang="zh-CN" i="1">
                                      <a:latin typeface="Cambria Math" panose="02040503050406030204"/>
                                    </a:rPr>
                                    <m:t>𝑇</m:t>
                                  </m:r>
                                </m:e>
                                <m:sub>
                                  <m:r>
                                    <a:rPr lang="en-US" altLang="zh-CN" i="1">
                                      <a:latin typeface="Cambria Math" panose="02040503050406030204"/>
                                    </a:rPr>
                                    <m:t>𝑖</m:t>
                                  </m:r>
                                </m:sub>
                              </m:sSub>
                              <m:d>
                                <m:dPr>
                                  <m:ctrlPr>
                                    <a:rPr lang="zh-CN" altLang="zh-CN" i="1">
                                      <a:latin typeface="Cambria Math" panose="02040503050406030204" pitchFamily="18" charset="0"/>
                                    </a:rPr>
                                  </m:ctrlPr>
                                </m:dPr>
                                <m:e>
                                  <m:r>
                                    <a:rPr lang="en-US" altLang="zh-CN" i="1">
                                      <a:latin typeface="Cambria Math" panose="02040503050406030204"/>
                                    </a:rPr>
                                    <m:t>𝑡</m:t>
                                  </m:r>
                                  <m:r>
                                    <a:rPr lang="en-US" altLang="zh-CN" i="1">
                                      <a:latin typeface="Cambria Math" panose="02040503050406030204"/>
                                    </a:rPr>
                                    <m:t>−</m:t>
                                  </m:r>
                                  <m:r>
                                    <a:rPr lang="en-US" altLang="zh-CN" i="1">
                                      <a:latin typeface="Cambria Math" panose="02040503050406030204"/>
                                    </a:rPr>
                                    <m:t>1</m:t>
                                  </m:r>
                                </m:e>
                              </m:d>
                            </m:sub>
                          </m:sSub>
                          <m:r>
                            <a:rPr lang="en-US" altLang="zh-CN" i="1">
                              <a:latin typeface="Cambria Math" panose="02040503050406030204"/>
                            </a:rPr>
                            <m:t>}</m:t>
                          </m:r>
                        </m:e>
                      </m:func>
                    </m:oMath>
                  </m:oMathPara>
                </a14:m>
                <a:endParaRPr lang="en-US" altLang="zh-CN" dirty="0"/>
              </a:p>
              <a:p>
                <a:r>
                  <a:rPr lang="zh-CN" altLang="en-US" dirty="0"/>
                  <a:t>其中</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𝑐</m:t>
                        </m:r>
                      </m:e>
                      <m:sub>
                        <m:r>
                          <a:rPr lang="zh-CN" altLang="en-US" i="1" dirty="0">
                            <a:latin typeface="Cambria Math" panose="02040503050406030204" pitchFamily="18" charset="0"/>
                          </a:rPr>
                          <m:t>𝑡</m:t>
                        </m:r>
                        <m:r>
                          <a:rPr lang="en-US" altLang="zh-CN" i="1" dirty="0">
                            <a:latin typeface="Cambria Math" panose="02040503050406030204" pitchFamily="18" charset="0"/>
                          </a:rPr>
                          <m:t>,</m:t>
                        </m:r>
                        <m:r>
                          <a:rPr lang="zh-CN" altLang="en-US" i="1" dirty="0">
                            <a:latin typeface="Cambria Math" panose="02040503050406030204" pitchFamily="18" charset="0"/>
                          </a:rPr>
                          <m:t>𝑠</m:t>
                        </m:r>
                      </m:sub>
                    </m:sSub>
                  </m:oMath>
                </a14:m>
                <a:r>
                  <a:rPr lang="zh-CN" altLang="en-US" dirty="0"/>
                  <a:t>取值定义如下：</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a:rPr>
                          <m:t>𝑐</m:t>
                        </m:r>
                      </m:e>
                      <m:sub>
                        <m:r>
                          <a:rPr lang="en-US" altLang="zh-CN" i="1">
                            <a:latin typeface="Cambria Math" panose="02040503050406030204"/>
                          </a:rPr>
                          <m:t>𝑡</m:t>
                        </m:r>
                        <m:r>
                          <a:rPr lang="en-US" altLang="zh-CN" i="1">
                            <a:latin typeface="Cambria Math" panose="02040503050406030204"/>
                          </a:rPr>
                          <m:t>,</m:t>
                        </m:r>
                        <m:r>
                          <a:rPr lang="en-US" altLang="zh-CN" i="1">
                            <a:latin typeface="Cambria Math" panose="02040503050406030204"/>
                          </a:rPr>
                          <m:t>𝑠</m:t>
                        </m:r>
                      </m:sub>
                    </m:sSub>
                    <m:r>
                      <a:rPr lang="en-US" altLang="zh-CN" i="1">
                        <a:latin typeface="Cambria Math" panose="02040503050406030204"/>
                      </a:rPr>
                      <m:t>=</m:t>
                    </m:r>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en-US" altLang="zh-CN" i="1">
                                <a:latin typeface="Cambria Math" panose="02040503050406030204"/>
                              </a:rPr>
                              <m:t>2</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𝒏</m:t>
                                </m:r>
                              </m:e>
                            </m:func>
                          </m:num>
                          <m:den>
                            <m:r>
                              <a:rPr lang="en-US" altLang="zh-CN" i="1">
                                <a:latin typeface="Cambria Math" panose="02040503050406030204"/>
                              </a:rPr>
                              <m:t>𝑠</m:t>
                            </m:r>
                          </m:den>
                        </m:f>
                      </m:e>
                    </m:rad>
                  </m:oMath>
                </a14:m>
                <a:endParaRPr lang="zh-CN" altLang="en-US" dirty="0"/>
              </a:p>
              <a:p>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a:rPr>
                          <m:t>𝑇</m:t>
                        </m:r>
                      </m:e>
                      <m:sub>
                        <m:r>
                          <a:rPr lang="en-US" altLang="zh-CN" i="1">
                            <a:latin typeface="Cambria Math" panose="02040503050406030204"/>
                          </a:rPr>
                          <m:t>𝑖</m:t>
                        </m:r>
                      </m:sub>
                    </m:sSub>
                    <m:d>
                      <m:dPr>
                        <m:ctrlPr>
                          <a:rPr lang="zh-CN" altLang="zh-CN" i="1">
                            <a:latin typeface="Cambria Math" panose="02040503050406030204" pitchFamily="18" charset="0"/>
                          </a:rPr>
                        </m:ctrlPr>
                      </m:dPr>
                      <m:e>
                        <m:r>
                          <a:rPr lang="en-US" altLang="zh-CN" i="1">
                            <a:latin typeface="Cambria Math" panose="02040503050406030204"/>
                          </a:rPr>
                          <m:t>𝑡</m:t>
                        </m:r>
                      </m:e>
                    </m:d>
                    <m:r>
                      <a:rPr lang="en-US" altLang="zh-CN" i="1">
                        <a:latin typeface="Cambria Math" panose="02040503050406030204"/>
                      </a:rPr>
                      <m:t>=</m:t>
                    </m:r>
                    <m:nary>
                      <m:naryPr>
                        <m:chr m:val="∑"/>
                        <m:limLoc m:val="undOvr"/>
                        <m:ctrlPr>
                          <a:rPr lang="zh-CN" altLang="zh-CN" i="1">
                            <a:latin typeface="Cambria Math" panose="02040503050406030204" pitchFamily="18" charset="0"/>
                          </a:rPr>
                        </m:ctrlPr>
                      </m:naryPr>
                      <m:sub>
                        <m:r>
                          <a:rPr lang="en-US" altLang="zh-CN" i="1">
                            <a:latin typeface="Cambria Math" panose="02040503050406030204"/>
                          </a:rPr>
                          <m:t>𝑠</m:t>
                        </m:r>
                        <m:r>
                          <a:rPr lang="en-US" altLang="zh-CN" i="1">
                            <a:latin typeface="Cambria Math" panose="02040503050406030204"/>
                          </a:rPr>
                          <m:t>=</m:t>
                        </m:r>
                        <m:r>
                          <a:rPr lang="en-US" altLang="zh-CN" i="1">
                            <a:latin typeface="Cambria Math" panose="02040503050406030204"/>
                          </a:rPr>
                          <m:t>1</m:t>
                        </m:r>
                      </m:sub>
                      <m:sup>
                        <m:r>
                          <a:rPr lang="en-US" altLang="zh-CN" i="1">
                            <a:latin typeface="Cambria Math" panose="02040503050406030204"/>
                          </a:rPr>
                          <m:t>𝑡</m:t>
                        </m:r>
                      </m:sup>
                      <m:e>
                        <m:nary>
                          <m:naryPr>
                            <m:chr m:val="∏"/>
                            <m:limLoc m:val="undOvr"/>
                            <m:subHide m:val="on"/>
                            <m:supHide m:val="on"/>
                            <m:ctrlPr>
                              <a:rPr lang="zh-CN" altLang="zh-CN" i="1">
                                <a:latin typeface="Cambria Math" panose="02040503050406030204" pitchFamily="18" charset="0"/>
                              </a:rPr>
                            </m:ctrlPr>
                          </m:naryPr>
                          <m:sub/>
                          <m:sup/>
                          <m:e>
                            <m:r>
                              <a:rPr lang="en-US" altLang="zh-CN" i="1" smtClean="0">
                                <a:latin typeface="Cambria Math" panose="02040503050406030204"/>
                              </a:rPr>
                              <m:t>(</m:t>
                            </m:r>
                            <m:sSub>
                              <m:sSubPr>
                                <m:ctrlPr>
                                  <a:rPr lang="zh-CN" altLang="zh-CN" i="1">
                                    <a:latin typeface="Cambria Math" panose="02040503050406030204" pitchFamily="18" charset="0"/>
                                  </a:rPr>
                                </m:ctrlPr>
                              </m:sSubPr>
                              <m:e>
                                <m:r>
                                  <a:rPr lang="en-US" altLang="zh-CN" i="1">
                                    <a:latin typeface="Cambria Math" panose="02040503050406030204"/>
                                  </a:rPr>
                                  <m:t>𝐼</m:t>
                                </m:r>
                              </m:e>
                              <m:sub>
                                <m:r>
                                  <a:rPr lang="en-US" altLang="zh-CN" i="1">
                                    <a:latin typeface="Cambria Math" panose="02040503050406030204"/>
                                  </a:rPr>
                                  <m:t>𝑠</m:t>
                                </m:r>
                              </m:sub>
                            </m:sSub>
                            <m:r>
                              <a:rPr lang="en-US" altLang="zh-CN" i="1">
                                <a:latin typeface="Cambria Math" panose="02040503050406030204"/>
                              </a:rPr>
                              <m:t>=</m:t>
                            </m:r>
                            <m:r>
                              <a:rPr lang="en-US" altLang="zh-CN" i="1">
                                <a:latin typeface="Cambria Math" panose="02040503050406030204"/>
                              </a:rPr>
                              <m:t>𝑖</m:t>
                            </m:r>
                            <m:r>
                              <a:rPr lang="en-US" altLang="zh-CN" i="1" smtClean="0">
                                <a:latin typeface="Cambria Math" panose="02040503050406030204"/>
                              </a:rPr>
                              <m:t>)</m:t>
                            </m:r>
                          </m:e>
                        </m:nary>
                      </m:e>
                    </m:nary>
                  </m:oMath>
                </a14:m>
                <a:r>
                  <a:rPr lang="zh-CN" altLang="zh-CN" dirty="0">
                    <a:latin typeface="Times New Roman" panose="02020603050405020304" pitchFamily="16" charset="0"/>
                    <a:cs typeface="Times New Roman" panose="02020603050405020304" pitchFamily="16" charset="0"/>
                  </a:rPr>
                  <a:t>为在过去时刻</a:t>
                </a:r>
                <a:r>
                  <a:rPr lang="en-US" altLang="zh-CN" dirty="0">
                    <a:latin typeface="Times New Roman" panose="02020603050405020304" pitchFamily="16" charset="0"/>
                    <a:cs typeface="Times New Roman" panose="02020603050405020304" pitchFamily="16" charset="0"/>
                  </a:rPr>
                  <a:t>(</a:t>
                </a:r>
                <a:r>
                  <a:rPr lang="zh-CN" altLang="zh-CN" dirty="0">
                    <a:latin typeface="Times New Roman" panose="02020603050405020304" pitchFamily="16" charset="0"/>
                    <a:cs typeface="Times New Roman" panose="02020603050405020304" pitchFamily="16" charset="0"/>
                  </a:rPr>
                  <a:t>初始时刻到</a:t>
                </a:r>
                <a14:m>
                  <m:oMath xmlns:m="http://schemas.openxmlformats.org/officeDocument/2006/math">
                    <m:r>
                      <a:rPr lang="en-US" altLang="zh-CN" i="1">
                        <a:latin typeface="Cambria Math" panose="02040503050406030204"/>
                      </a:rPr>
                      <m:t>𝑡</m:t>
                    </m:r>
                  </m:oMath>
                </a14:m>
                <a:r>
                  <a:rPr lang="zh-CN" altLang="zh-CN" dirty="0">
                    <a:latin typeface="Times New Roman" panose="02020603050405020304" pitchFamily="16" charset="0"/>
                    <a:cs typeface="Times New Roman" panose="02020603050405020304" pitchFamily="16" charset="0"/>
                  </a:rPr>
                  <a:t>时刻</a:t>
                </a:r>
                <a:r>
                  <a:rPr lang="en-US" altLang="zh-CN" dirty="0">
                    <a:latin typeface="Times New Roman" panose="02020603050405020304" pitchFamily="16" charset="0"/>
                    <a:cs typeface="Times New Roman" panose="02020603050405020304" pitchFamily="16" charset="0"/>
                  </a:rPr>
                  <a:t>)</a:t>
                </a:r>
                <a:r>
                  <a:rPr lang="zh-CN" altLang="zh-CN" dirty="0">
                    <a:latin typeface="Times New Roman" panose="02020603050405020304" pitchFamily="16" charset="0"/>
                    <a:cs typeface="Times New Roman" panose="02020603050405020304" pitchFamily="16" charset="0"/>
                  </a:rPr>
                  <a:t>过程中选择第</a:t>
                </a:r>
                <a14:m>
                  <m:oMath xmlns:m="http://schemas.openxmlformats.org/officeDocument/2006/math">
                    <m:r>
                      <a:rPr lang="en-US" altLang="zh-CN" i="1">
                        <a:latin typeface="Cambria Math" panose="02040503050406030204"/>
                      </a:rPr>
                      <m:t>𝑖</m:t>
                    </m:r>
                  </m:oMath>
                </a14:m>
                <a:r>
                  <a:rPr lang="zh-CN" altLang="zh-CN" dirty="0">
                    <a:latin typeface="Times New Roman" panose="02020603050405020304" pitchFamily="16" charset="0"/>
                    <a:cs typeface="Times New Roman" panose="02020603050405020304" pitchFamily="16" charset="0"/>
                  </a:rPr>
                  <a:t>个赌博机的次数总和。</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0"/>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上限置信区间 </a:t>
            </a:r>
            <a:r>
              <a:rPr lang="en-US" altLang="zh-CN" dirty="0"/>
              <a:t>(Upper Confidence Bound, UCB)</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也就是说，在第𝑡时刻，</a:t>
                </a:r>
                <a:r>
                  <a:rPr lang="en-US" altLang="zh-CN" dirty="0"/>
                  <a:t>UCB</a:t>
                </a:r>
                <a:r>
                  <a:rPr lang="zh-CN" altLang="en-US" dirty="0"/>
                  <a:t>算法一般会选择具有如下最大值的第𝑗个赌博机：</a:t>
                </a:r>
                <a:endParaRPr lang="en-US" altLang="zh-CN" dirty="0"/>
              </a:p>
              <a:p>
                <a:pPr marL="0" indent="0" algn="ctr">
                  <a:buNone/>
                </a:pPr>
                <a14:m>
                  <m:oMath xmlns:m="http://schemas.openxmlformats.org/officeDocument/2006/math">
                    <m:r>
                      <a:rPr lang="en-US" altLang="zh-CN" i="1">
                        <a:latin typeface="Cambria Math" panose="02040503050406030204"/>
                      </a:rPr>
                      <m:t>𝑈𝐶𝐵</m:t>
                    </m:r>
                    <m:r>
                      <a:rPr lang="en-US" altLang="zh-CN" i="1">
                        <a:latin typeface="Cambria Math" panose="02040503050406030204"/>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a:rPr>
                              <m:t>𝑋</m:t>
                            </m:r>
                          </m:e>
                          <m:sub>
                            <m:r>
                              <a:rPr lang="en-US" altLang="zh-CN" i="1">
                                <a:latin typeface="Cambria Math" panose="02040503050406030204"/>
                              </a:rPr>
                              <m:t>𝑗</m:t>
                            </m:r>
                          </m:sub>
                        </m:sSub>
                      </m:e>
                    </m:acc>
                    <m:r>
                      <a:rPr lang="en-US" altLang="zh-CN" i="1">
                        <a:latin typeface="Cambria Math" panose="02040503050406030204"/>
                      </a:rPr>
                      <m:t>+</m:t>
                    </m:r>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en-US" altLang="zh-CN" i="1">
                                <a:latin typeface="Cambria Math" panose="02040503050406030204"/>
                              </a:rPr>
                              <m:t>2</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𝒏</m:t>
                                </m:r>
                              </m:e>
                            </m:func>
                          </m:num>
                          <m:den>
                            <m:sSub>
                              <m:sSubPr>
                                <m:ctrlPr>
                                  <a:rPr lang="zh-CN" altLang="zh-CN" i="1">
                                    <a:latin typeface="Cambria Math" panose="02040503050406030204" pitchFamily="18" charset="0"/>
                                  </a:rPr>
                                </m:ctrlPr>
                              </m:sSubPr>
                              <m:e>
                                <m:r>
                                  <a:rPr lang="en-US" altLang="zh-CN" i="1">
                                    <a:latin typeface="Cambria Math" panose="02040503050406030204"/>
                                  </a:rPr>
                                  <m:t>𝑛</m:t>
                                </m:r>
                              </m:e>
                              <m:sub>
                                <m:r>
                                  <a:rPr lang="en-US" altLang="zh-CN" i="1">
                                    <a:latin typeface="Cambria Math" panose="02040503050406030204"/>
                                  </a:rPr>
                                  <m:t>𝑗</m:t>
                                </m:r>
                              </m:sub>
                            </m:sSub>
                          </m:den>
                        </m:f>
                      </m:e>
                    </m:rad>
                  </m:oMath>
                </a14:m>
                <a:r>
                  <a:rPr lang="en-US" altLang="zh-CN" dirty="0">
                    <a:latin typeface="Times New Roman" panose="02020603050405020304" pitchFamily="16" charset="0"/>
                    <a:cs typeface="Times New Roman" panose="02020603050405020304" pitchFamily="16" charset="0"/>
                  </a:rPr>
                  <a:t>  </a:t>
                </a:r>
                <a:r>
                  <a:rPr lang="zh-CN" altLang="en-US" dirty="0">
                    <a:latin typeface="Times New Roman" panose="02020603050405020304" pitchFamily="16" charset="0"/>
                    <a:cs typeface="Times New Roman" panose="02020603050405020304" pitchFamily="16" charset="0"/>
                  </a:rPr>
                  <a:t>或者 </a:t>
                </a:r>
                <a14:m>
                  <m:oMath xmlns:m="http://schemas.openxmlformats.org/officeDocument/2006/math">
                    <m:r>
                      <a:rPr lang="en-US" altLang="zh-CN" i="1">
                        <a:latin typeface="Cambria Math" panose="02040503050406030204"/>
                      </a:rPr>
                      <m:t>𝑈𝐶𝐵</m:t>
                    </m:r>
                    <m:r>
                      <a:rPr lang="en-US" altLang="zh-CN" i="1">
                        <a:latin typeface="Cambria Math" panose="02040503050406030204"/>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a:rPr>
                              <m:t>𝑋</m:t>
                            </m:r>
                          </m:e>
                          <m:sub>
                            <m:r>
                              <a:rPr lang="en-US" altLang="zh-CN" i="1">
                                <a:latin typeface="Cambria Math" panose="02040503050406030204"/>
                              </a:rPr>
                              <m:t>𝑗</m:t>
                            </m:r>
                          </m:sub>
                        </m:sSub>
                      </m:e>
                    </m:acc>
                    <m:r>
                      <a:rPr lang="en-US" altLang="zh-CN" i="1">
                        <a:latin typeface="Cambria Math" panose="02040503050406030204"/>
                      </a:rPr>
                      <m:t>+</m:t>
                    </m:r>
                    <m:r>
                      <a:rPr lang="en-US" altLang="zh-CN" i="1">
                        <a:latin typeface="Cambria Math" panose="02040503050406030204"/>
                      </a:rPr>
                      <m:t>𝐶</m:t>
                    </m:r>
                    <m:r>
                      <a:rPr lang="en-US" altLang="zh-CN" i="1">
                        <a:latin typeface="Cambria Math" panose="02040503050406030204"/>
                        <a:ea typeface="Cambria Math" panose="02040503050406030204"/>
                      </a:rPr>
                      <m:t>×</m:t>
                    </m:r>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en-US" altLang="zh-CN" i="1">
                                <a:latin typeface="Cambria Math" panose="02040503050406030204"/>
                              </a:rPr>
                              <m:t>2</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𝒏</m:t>
                                </m:r>
                              </m:e>
                            </m:func>
                          </m:num>
                          <m:den>
                            <m:sSub>
                              <m:sSubPr>
                                <m:ctrlPr>
                                  <a:rPr lang="zh-CN" altLang="zh-CN" i="1">
                                    <a:latin typeface="Cambria Math" panose="02040503050406030204" pitchFamily="18" charset="0"/>
                                  </a:rPr>
                                </m:ctrlPr>
                              </m:sSubPr>
                              <m:e>
                                <m:r>
                                  <a:rPr lang="en-US" altLang="zh-CN" i="1">
                                    <a:latin typeface="Cambria Math" panose="02040503050406030204"/>
                                  </a:rPr>
                                  <m:t>𝑛</m:t>
                                </m:r>
                              </m:e>
                              <m:sub>
                                <m:r>
                                  <a:rPr lang="en-US" altLang="zh-CN" i="1">
                                    <a:latin typeface="Cambria Math" panose="02040503050406030204"/>
                                  </a:rPr>
                                  <m:t>𝑗</m:t>
                                </m:r>
                              </m:sub>
                            </m:sSub>
                          </m:den>
                        </m:f>
                      </m:e>
                    </m:rad>
                  </m:oMath>
                </a14:m>
                <a:r>
                  <a:rPr lang="en-US" altLang="zh-CN" dirty="0">
                    <a:latin typeface="Times New Roman" panose="02020603050405020304" pitchFamily="16" charset="0"/>
                    <a:cs typeface="Times New Roman" panose="02020603050405020304" pitchFamily="16" charset="0"/>
                  </a:rPr>
                  <a:t> </a:t>
                </a:r>
                <a:endParaRPr lang="zh-CN" altLang="zh-CN" dirty="0">
                  <a:latin typeface="Times New Roman" panose="02020603050405020304" pitchFamily="16" charset="0"/>
                  <a:cs typeface="Times New Roman" panose="02020603050405020304" pitchFamily="16" charset="0"/>
                </a:endParaRPr>
              </a:p>
              <a:p>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605666" y="4082354"/>
                <a:ext cx="11144076" cy="1427699"/>
              </a:xfrm>
              <a:prstGeom prst="rect">
                <a:avLst/>
              </a:prstGeom>
            </p:spPr>
            <p:txBody>
              <a:bodyPr wrap="square">
                <a:spAutoFit/>
              </a:bodyPr>
              <a:lstStyle/>
              <a:p>
                <a:pPr algn="just"/>
                <a14:m>
                  <m:oMath xmlns:m="http://schemas.openxmlformats.org/officeDocument/2006/math">
                    <m:acc>
                      <m:accPr>
                        <m:chr m:val="̅"/>
                        <m:ctrlPr>
                          <a:rPr lang="zh-CN" altLang="zh-CN" sz="2800" i="1">
                            <a:latin typeface="Cambria Math" panose="02040503050406030204" pitchFamily="18" charset="0"/>
                          </a:rPr>
                        </m:ctrlPr>
                      </m:accPr>
                      <m:e>
                        <m:sSub>
                          <m:sSubPr>
                            <m:ctrlPr>
                              <a:rPr lang="zh-CN" altLang="zh-CN" sz="2800" i="1">
                                <a:latin typeface="Cambria Math" panose="02040503050406030204" pitchFamily="18" charset="0"/>
                              </a:rPr>
                            </m:ctrlPr>
                          </m:sSubPr>
                          <m:e>
                            <m:r>
                              <a:rPr lang="en-US" altLang="zh-CN" sz="2800" i="1">
                                <a:latin typeface="Cambria Math" panose="02040503050406030204"/>
                              </a:rPr>
                              <m:t>𝑋</m:t>
                            </m:r>
                          </m:e>
                          <m:sub>
                            <m:r>
                              <a:rPr lang="en-US" altLang="zh-CN" sz="2800" i="1">
                                <a:latin typeface="Cambria Math" panose="02040503050406030204"/>
                              </a:rPr>
                              <m:t>𝑗</m:t>
                            </m:r>
                          </m:sub>
                        </m:sSub>
                      </m:e>
                    </m:acc>
                  </m:oMath>
                </a14:m>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是第</a:t>
                </a:r>
                <a14:m>
                  <m:oMath xmlns:m="http://schemas.openxmlformats.org/officeDocument/2006/math">
                    <m:r>
                      <a:rPr lang="en-US" altLang="zh-CN" sz="2800" i="1">
                        <a:latin typeface="Cambria Math" panose="02040503050406030204"/>
                      </a:rPr>
                      <m:t>𝑗</m:t>
                    </m:r>
                  </m:oMath>
                </a14:m>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个赌博机在过去时间内所获得的平均奖赏值，</a:t>
                </a:r>
                <a14:m>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a:rPr>
                          <m:t>𝑛</m:t>
                        </m:r>
                      </m:e>
                      <m:sub>
                        <m:r>
                          <a:rPr lang="en-US" altLang="zh-CN" sz="2800" i="1">
                            <a:latin typeface="Cambria Math" panose="02040503050406030204"/>
                          </a:rPr>
                          <m:t>𝑗</m:t>
                        </m:r>
                      </m:sub>
                    </m:sSub>
                  </m:oMath>
                </a14:m>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是在过去时间内拉动第</a:t>
                </a:r>
                <a14:m>
                  <m:oMath xmlns:m="http://schemas.openxmlformats.org/officeDocument/2006/math">
                    <m:r>
                      <a:rPr lang="en-US" altLang="zh-CN" sz="2800" i="1">
                        <a:latin typeface="Cambria Math" panose="02040503050406030204"/>
                      </a:rPr>
                      <m:t>𝑗</m:t>
                    </m:r>
                  </m:oMath>
                </a14:m>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个赌博机臂膀的总次数，</a:t>
                </a:r>
                <a14:m>
                  <m:oMath xmlns:m="http://schemas.openxmlformats.org/officeDocument/2006/math">
                    <m:r>
                      <a:rPr lang="en-US" altLang="zh-CN" sz="2800" i="1">
                        <a:latin typeface="Cambria Math" panose="02040503050406030204"/>
                      </a:rPr>
                      <m:t>𝑛</m:t>
                    </m:r>
                  </m:oMath>
                </a14:m>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是过去时间内拉动所有赌博机臂膀的总次数</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en-US" altLang="zh-CN" sz="2800" i="1">
                        <a:latin typeface="Cambria Math" panose="02040503050406030204"/>
                      </a:rPr>
                      <m:t>𝐶</m:t>
                    </m:r>
                  </m:oMath>
                </a14:m>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是一个平衡因子，其决定着在选择时偏重探索还是利用。</a:t>
                </a:r>
                <a:endParaRPr lang="zh-CN"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605666" y="4082354"/>
                <a:ext cx="11144076" cy="1427699"/>
              </a:xfrm>
              <a:prstGeom prst="rect">
                <a:avLst/>
              </a:prstGeom>
              <a:blipFill rotWithShape="1">
                <a:blip r:embed="rId2"/>
                <a:stretch>
                  <a:fillRect l="-5" t="-40" r="-1638" b="11"/>
                </a:stretch>
              </a:blipFill>
            </p:spPr>
            <p:txBody>
              <a:bodyPr/>
              <a:lstStyle/>
              <a:p>
                <a:r>
                  <a:rPr lang="zh-CN"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上限置信区间 </a:t>
            </a:r>
            <a:r>
              <a:rPr lang="en-US" altLang="zh-CN" dirty="0"/>
              <a:t>(Upper Confidence Bound, UCB)</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也就是说，在第𝑡时刻，</a:t>
                </a:r>
                <a:r>
                  <a:rPr lang="en-US" altLang="zh-CN" dirty="0"/>
                  <a:t>UCB</a:t>
                </a:r>
                <a:r>
                  <a:rPr lang="zh-CN" altLang="en-US" dirty="0"/>
                  <a:t>算法一般会选择具有如下最大值的第𝑗个赌博机：</a:t>
                </a:r>
                <a:endParaRPr lang="en-US" altLang="zh-CN" dirty="0"/>
              </a:p>
              <a:p>
                <a:pPr marL="0" indent="0" algn="ctr">
                  <a:buNone/>
                </a:pPr>
                <a14:m>
                  <m:oMath xmlns:m="http://schemas.openxmlformats.org/officeDocument/2006/math">
                    <m:r>
                      <a:rPr lang="en-US" altLang="zh-CN" i="1">
                        <a:latin typeface="Cambria Math" panose="02040503050406030204"/>
                      </a:rPr>
                      <m:t>𝑈𝐶𝐵</m:t>
                    </m:r>
                    <m:r>
                      <a:rPr lang="en-US" altLang="zh-CN" i="1">
                        <a:latin typeface="Cambria Math" panose="02040503050406030204"/>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a:rPr>
                              <m:t>𝑋</m:t>
                            </m:r>
                          </m:e>
                          <m:sub>
                            <m:r>
                              <a:rPr lang="en-US" altLang="zh-CN" i="1">
                                <a:latin typeface="Cambria Math" panose="02040503050406030204"/>
                              </a:rPr>
                              <m:t>𝑗</m:t>
                            </m:r>
                          </m:sub>
                        </m:sSub>
                      </m:e>
                    </m:acc>
                    <m:r>
                      <a:rPr lang="en-US" altLang="zh-CN" i="1">
                        <a:latin typeface="Cambria Math" panose="02040503050406030204"/>
                      </a:rPr>
                      <m:t>+</m:t>
                    </m:r>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en-US" altLang="zh-CN" i="1">
                                <a:latin typeface="Cambria Math" panose="02040503050406030204"/>
                              </a:rPr>
                              <m:t>2</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𝒏</m:t>
                                </m:r>
                              </m:e>
                            </m:func>
                          </m:num>
                          <m:den>
                            <m:sSub>
                              <m:sSubPr>
                                <m:ctrlPr>
                                  <a:rPr lang="zh-CN" altLang="zh-CN" i="1">
                                    <a:latin typeface="Cambria Math" panose="02040503050406030204" pitchFamily="18" charset="0"/>
                                  </a:rPr>
                                </m:ctrlPr>
                              </m:sSubPr>
                              <m:e>
                                <m:r>
                                  <a:rPr lang="en-US" altLang="zh-CN" i="1">
                                    <a:latin typeface="Cambria Math" panose="02040503050406030204"/>
                                  </a:rPr>
                                  <m:t>𝑛</m:t>
                                </m:r>
                              </m:e>
                              <m:sub>
                                <m:r>
                                  <a:rPr lang="en-US" altLang="zh-CN" i="1">
                                    <a:latin typeface="Cambria Math" panose="02040503050406030204"/>
                                  </a:rPr>
                                  <m:t>𝑗</m:t>
                                </m:r>
                              </m:sub>
                            </m:sSub>
                          </m:den>
                        </m:f>
                      </m:e>
                    </m:rad>
                  </m:oMath>
                </a14:m>
                <a:r>
                  <a:rPr lang="en-US" altLang="zh-CN" dirty="0">
                    <a:latin typeface="Times New Roman" panose="02020603050405020304" pitchFamily="16" charset="0"/>
                    <a:cs typeface="Times New Roman" panose="02020603050405020304" pitchFamily="16" charset="0"/>
                  </a:rPr>
                  <a:t>  </a:t>
                </a:r>
                <a:r>
                  <a:rPr lang="zh-CN" altLang="en-US" dirty="0">
                    <a:latin typeface="Times New Roman" panose="02020603050405020304" pitchFamily="16" charset="0"/>
                    <a:cs typeface="Times New Roman" panose="02020603050405020304" pitchFamily="16" charset="0"/>
                  </a:rPr>
                  <a:t>或者 </a:t>
                </a:r>
                <a14:m>
                  <m:oMath xmlns:m="http://schemas.openxmlformats.org/officeDocument/2006/math">
                    <m:r>
                      <a:rPr lang="en-US" altLang="zh-CN" i="1">
                        <a:latin typeface="Cambria Math" panose="02040503050406030204"/>
                      </a:rPr>
                      <m:t>𝑈𝐶𝐵</m:t>
                    </m:r>
                    <m:r>
                      <a:rPr lang="en-US" altLang="zh-CN" i="1">
                        <a:latin typeface="Cambria Math" panose="02040503050406030204"/>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a:rPr>
                              <m:t>𝑋</m:t>
                            </m:r>
                          </m:e>
                          <m:sub>
                            <m:r>
                              <a:rPr lang="en-US" altLang="zh-CN" i="1">
                                <a:latin typeface="Cambria Math" panose="02040503050406030204"/>
                              </a:rPr>
                              <m:t>𝑗</m:t>
                            </m:r>
                          </m:sub>
                        </m:sSub>
                      </m:e>
                    </m:acc>
                    <m:r>
                      <a:rPr lang="en-US" altLang="zh-CN" i="1">
                        <a:latin typeface="Cambria Math" panose="02040503050406030204"/>
                      </a:rPr>
                      <m:t>+</m:t>
                    </m:r>
                    <m:r>
                      <a:rPr lang="en-US" altLang="zh-CN" i="1">
                        <a:latin typeface="Cambria Math" panose="02040503050406030204"/>
                      </a:rPr>
                      <m:t>𝐶</m:t>
                    </m:r>
                    <m:r>
                      <a:rPr lang="en-US" altLang="zh-CN" i="1">
                        <a:latin typeface="Cambria Math" panose="02040503050406030204"/>
                        <a:ea typeface="Cambria Math" panose="02040503050406030204"/>
                      </a:rPr>
                      <m:t>×</m:t>
                    </m:r>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en-US" altLang="zh-CN" i="1">
                                <a:latin typeface="Cambria Math" panose="02040503050406030204"/>
                              </a:rPr>
                              <m:t>2</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𝒏</m:t>
                                </m:r>
                              </m:e>
                            </m:func>
                          </m:num>
                          <m:den>
                            <m:sSub>
                              <m:sSubPr>
                                <m:ctrlPr>
                                  <a:rPr lang="zh-CN" altLang="zh-CN" i="1">
                                    <a:latin typeface="Cambria Math" panose="02040503050406030204" pitchFamily="18" charset="0"/>
                                  </a:rPr>
                                </m:ctrlPr>
                              </m:sSubPr>
                              <m:e>
                                <m:r>
                                  <a:rPr lang="en-US" altLang="zh-CN" i="1">
                                    <a:latin typeface="Cambria Math" panose="02040503050406030204"/>
                                  </a:rPr>
                                  <m:t>𝑛</m:t>
                                </m:r>
                              </m:e>
                              <m:sub>
                                <m:r>
                                  <a:rPr lang="en-US" altLang="zh-CN" i="1">
                                    <a:latin typeface="Cambria Math" panose="02040503050406030204"/>
                                  </a:rPr>
                                  <m:t>𝑗</m:t>
                                </m:r>
                              </m:sub>
                            </m:sSub>
                          </m:den>
                        </m:f>
                      </m:e>
                    </m:rad>
                  </m:oMath>
                </a14:m>
                <a:r>
                  <a:rPr lang="en-US" altLang="zh-CN" dirty="0">
                    <a:latin typeface="Times New Roman" panose="02020603050405020304" pitchFamily="16" charset="0"/>
                    <a:cs typeface="Times New Roman" panose="02020603050405020304" pitchFamily="16" charset="0"/>
                  </a:rPr>
                  <a:t> </a:t>
                </a:r>
                <a:endParaRPr lang="zh-CN" altLang="zh-CN" dirty="0">
                  <a:latin typeface="Times New Roman" panose="02020603050405020304" pitchFamily="16" charset="0"/>
                  <a:cs typeface="Times New Roman" panose="02020603050405020304" pitchFamily="16" charset="0"/>
                </a:endParaRPr>
              </a:p>
              <a:p>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0"/>
                </a:stretch>
              </a:blipFill>
            </p:spPr>
            <p:txBody>
              <a:bodyPr/>
              <a:lstStyle/>
              <a:p>
                <a:r>
                  <a:rPr lang="zh-CN" altLang="en-US">
                    <a:noFill/>
                  </a:rPr>
                  <a:t> </a:t>
                </a:r>
              </a:p>
            </p:txBody>
          </p:sp>
        </mc:Fallback>
      </mc:AlternateContent>
      <p:sp>
        <p:nvSpPr>
          <p:cNvPr id="4" name="矩形 3"/>
          <p:cNvSpPr/>
          <p:nvPr/>
        </p:nvSpPr>
        <p:spPr>
          <a:xfrm>
            <a:off x="605666" y="4082354"/>
            <a:ext cx="11144076" cy="1384995"/>
          </a:xfrm>
          <a:prstGeom prst="rect">
            <a:avLst/>
          </a:prstGeom>
        </p:spPr>
        <p:txBody>
          <a:bodyPr wrap="square">
            <a:spAutoFit/>
          </a:bodyPr>
          <a:lstStyle/>
          <a:p>
            <a:pPr algn="just"/>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从这里可看出</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UCB</a:t>
            </a:r>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算法如何在</a:t>
            </a:r>
            <a:r>
              <a:rPr lang="zh-CN" altLang="zh-CN" sz="28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探索</a:t>
            </a:r>
            <a:r>
              <a:rPr lang="en-US" altLang="zh-CN" sz="28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r>
              <a:rPr lang="zh-CN" altLang="zh-CN" sz="28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利用</a:t>
            </a:r>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之间寻找平衡：既需要拉动在过去时间内获得最大平均奖赏的赌博机，又希望去选择</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那些</a:t>
            </a:r>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拉动臂膀次数最少的赌博机。</a:t>
            </a:r>
            <a:endParaRPr lang="zh-CN"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上限置信区间</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en-US" altLang="zh-CN" dirty="0"/>
                  <a:t>UCB</a:t>
                </a:r>
                <a:r>
                  <a:rPr lang="zh-CN" altLang="en-US" dirty="0"/>
                  <a:t>算法描述</a:t>
                </a:r>
                <a:endParaRPr lang="en-US" altLang="zh-CN" dirty="0"/>
              </a:p>
              <a:p>
                <a:pPr marL="0" indent="0">
                  <a:buNone/>
                </a:pPr>
                <a:r>
                  <a:rPr lang="en-US" altLang="zh-CN" dirty="0"/>
                  <a:t>Deterministic policy: </a:t>
                </a:r>
                <a:r>
                  <a:rPr lang="en-US" altLang="zh-CN" b="0" dirty="0"/>
                  <a:t>UCB1.</a:t>
                </a:r>
                <a:endParaRPr lang="en-US" altLang="zh-CN" b="0" dirty="0"/>
              </a:p>
              <a:p>
                <a:pPr marL="0" indent="0">
                  <a:buNone/>
                </a:pPr>
                <a:r>
                  <a:rPr lang="en-US" altLang="zh-CN" dirty="0"/>
                  <a:t>Initialization: </a:t>
                </a:r>
                <a:r>
                  <a:rPr lang="en-US" altLang="zh-CN" b="0" dirty="0"/>
                  <a:t>Play each machine once.</a:t>
                </a:r>
                <a:endParaRPr lang="en-US" altLang="zh-CN" b="0" dirty="0"/>
              </a:p>
              <a:p>
                <a:pPr marL="0" indent="0">
                  <a:buNone/>
                </a:pPr>
                <a:r>
                  <a:rPr lang="en-US" altLang="zh-CN" dirty="0"/>
                  <a:t>Loop: </a:t>
                </a:r>
                <a:r>
                  <a:rPr lang="en-US" altLang="zh-CN" b="0" dirty="0"/>
                  <a:t>Play machine </a:t>
                </a:r>
                <a14:m>
                  <m:oMath xmlns:m="http://schemas.openxmlformats.org/officeDocument/2006/math">
                    <m:r>
                      <a:rPr lang="en-US" altLang="zh-CN" b="0" i="1" smtClean="0">
                        <a:latin typeface="Cambria Math" panose="02040503050406030204" pitchFamily="18" charset="0"/>
                      </a:rPr>
                      <m:t>𝑗</m:t>
                    </m:r>
                  </m:oMath>
                </a14:m>
                <a:r>
                  <a:rPr lang="zh-CN" altLang="en-US" b="0" dirty="0"/>
                  <a:t> </a:t>
                </a:r>
                <a:r>
                  <a:rPr lang="en-US" altLang="zh-CN" b="0" dirty="0"/>
                  <a:t>that maximizes </a:t>
                </a:r>
                <a14:m>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
                                  <a:rPr lang="en-US" altLang="zh-CN" b="0" i="1" smtClean="0">
                                    <a:latin typeface="Cambria Math" panose="02040503050406030204" pitchFamily="18" charset="0"/>
                                  </a:rPr>
                                  <m:t>𝑛</m:t>
                                </m:r>
                              </m:e>
                            </m:func>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den>
                        </m:f>
                      </m:e>
                    </m:rad>
                  </m:oMath>
                </a14:m>
                <a:r>
                  <a:rPr lang="en-US" altLang="zh-CN" b="0" dirty="0"/>
                  <a:t>, where </a:t>
                </a:r>
                <a14:m>
                  <m:oMath xmlns:m="http://schemas.openxmlformats.org/officeDocument/2006/math">
                    <m:sSub>
                      <m:sSubPr>
                        <m:ctrlPr>
                          <a:rPr lang="en-US" altLang="zh-CN" b="0" i="1">
                            <a:latin typeface="Cambria Math" panose="02040503050406030204" pitchFamily="18" charset="0"/>
                          </a:rPr>
                        </m:ctrlPr>
                      </m:sSubPr>
                      <m:e>
                        <m:acc>
                          <m:accPr>
                            <m:chr m:val="̅"/>
                            <m:ctrlPr>
                              <a:rPr lang="en-US" altLang="zh-CN" b="0" i="1">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a:latin typeface="Cambria Math" panose="02040503050406030204" pitchFamily="18" charset="0"/>
                          </a:rPr>
                          <m:t>𝑗</m:t>
                        </m:r>
                      </m:sub>
                    </m:sSub>
                  </m:oMath>
                </a14:m>
                <a:r>
                  <a:rPr lang="zh-CN" altLang="en-US" b="0" dirty="0"/>
                  <a:t> </a:t>
                </a:r>
                <a:r>
                  <a:rPr lang="en-US" altLang="zh-CN" b="0" dirty="0"/>
                  <a:t>is the average reward obtained from machine </a:t>
                </a:r>
                <a14:m>
                  <m:oMath xmlns:m="http://schemas.openxmlformats.org/officeDocument/2006/math">
                    <m:r>
                      <a:rPr lang="en-US" altLang="zh-CN" b="0" i="1" smtClean="0">
                        <a:latin typeface="Cambria Math" panose="02040503050406030204" pitchFamily="18" charset="0"/>
                      </a:rPr>
                      <m:t>𝑗</m:t>
                    </m:r>
                  </m:oMath>
                </a14:m>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b="0" dirty="0"/>
                  <a:t> </a:t>
                </a:r>
                <a:r>
                  <a:rPr lang="en-US" altLang="zh-CN" b="0" dirty="0"/>
                  <a:t>is the number of times machine </a:t>
                </a:r>
                <a14:m>
                  <m:oMath xmlns:m="http://schemas.openxmlformats.org/officeDocument/2006/math">
                    <m:r>
                      <a:rPr lang="en-US" altLang="zh-CN" b="0" i="1" smtClean="0">
                        <a:latin typeface="Cambria Math" panose="02040503050406030204" pitchFamily="18" charset="0"/>
                      </a:rPr>
                      <m:t>𝑗</m:t>
                    </m:r>
                  </m:oMath>
                </a14:m>
                <a:r>
                  <a:rPr lang="zh-CN" altLang="en-US" b="0" dirty="0"/>
                  <a:t> </a:t>
                </a:r>
                <a:r>
                  <a:rPr lang="en-US" altLang="zh-CN" b="0" dirty="0"/>
                  <a:t>has  been explored so far, and </a:t>
                </a:r>
                <a14:m>
                  <m:oMath xmlns:m="http://schemas.openxmlformats.org/officeDocument/2006/math">
                    <m:r>
                      <a:rPr lang="en-US" altLang="zh-CN" b="0" i="1" smtClean="0">
                        <a:latin typeface="Cambria Math" panose="02040503050406030204" pitchFamily="18" charset="0"/>
                      </a:rPr>
                      <m:t>𝑛</m:t>
                    </m:r>
                  </m:oMath>
                </a14:m>
                <a:r>
                  <a:rPr lang="zh-CN" altLang="en-US" b="0" dirty="0"/>
                  <a:t> </a:t>
                </a:r>
                <a:r>
                  <a:rPr lang="en-US" altLang="zh-CN" b="0" dirty="0"/>
                  <a:t>is the overall number of plays done so far.</a:t>
                </a:r>
                <a:endParaRPr lang="zh-CN" altLang="en-US" b="0"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0"/>
                </a:stretch>
              </a:blipFill>
            </p:spPr>
            <p:txBody>
              <a:bodyPr/>
              <a:lstStyle/>
              <a:p>
                <a:r>
                  <a:rPr lang="zh-CN"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蒙特卡洛树搜索</a:t>
            </a:r>
            <a:r>
              <a:rPr lang="en-US" altLang="zh-CN" dirty="0"/>
              <a:t>(Monte-Carlo Tree Search, MCTS)</a:t>
            </a:r>
            <a:endParaRPr lang="zh-CN" altLang="en-US" dirty="0"/>
          </a:p>
        </p:txBody>
      </p:sp>
      <p:sp>
        <p:nvSpPr>
          <p:cNvPr id="3" name="内容占位符 2"/>
          <p:cNvSpPr>
            <a:spLocks noGrp="1"/>
          </p:cNvSpPr>
          <p:nvPr>
            <p:ph idx="1"/>
          </p:nvPr>
        </p:nvSpPr>
        <p:spPr/>
        <p:txBody>
          <a:bodyPr/>
          <a:lstStyle/>
          <a:p>
            <a:r>
              <a:rPr lang="zh-CN" altLang="en-US" dirty="0"/>
              <a:t>将上限置信区间算法</a:t>
            </a:r>
            <a:r>
              <a:rPr lang="en-US" altLang="zh-CN" dirty="0"/>
              <a:t>UCB</a:t>
            </a:r>
            <a:r>
              <a:rPr lang="zh-CN" altLang="en-US" dirty="0"/>
              <a:t>应用于游戏树的搜索方法</a:t>
            </a:r>
            <a:endParaRPr lang="en-US" altLang="zh-CN" dirty="0"/>
          </a:p>
          <a:p>
            <a:pPr lvl="1"/>
            <a:r>
              <a:rPr lang="zh-CN" altLang="en-US" dirty="0"/>
              <a:t>包括了四个步骤：选择</a:t>
            </a:r>
            <a:r>
              <a:rPr lang="en-US" altLang="zh-CN" dirty="0"/>
              <a:t>(selection)</a:t>
            </a:r>
            <a:r>
              <a:rPr lang="zh-CN" altLang="en-US" dirty="0"/>
              <a:t>，扩展</a:t>
            </a:r>
            <a:r>
              <a:rPr lang="en-US" altLang="zh-CN" dirty="0"/>
              <a:t>(expansion)</a:t>
            </a:r>
            <a:r>
              <a:rPr lang="zh-CN" altLang="en-US" dirty="0"/>
              <a:t>，模拟</a:t>
            </a:r>
            <a:r>
              <a:rPr lang="en-US" altLang="zh-CN" dirty="0"/>
              <a:t>(simulation)</a:t>
            </a:r>
            <a:r>
              <a:rPr lang="zh-CN" altLang="en-US" dirty="0"/>
              <a:t>，反向传播</a:t>
            </a:r>
            <a:r>
              <a:rPr lang="en-US" altLang="zh-CN" dirty="0"/>
              <a:t>(Back-Propagation)</a:t>
            </a:r>
            <a:endParaRPr lang="en-US" altLang="zh-CN" dirty="0"/>
          </a:p>
          <a:p>
            <a:endParaRPr lang="zh-CN" altLang="en-US" dirty="0"/>
          </a:p>
        </p:txBody>
      </p:sp>
      <p:sp>
        <p:nvSpPr>
          <p:cNvPr id="4" name="矩形 3"/>
          <p:cNvSpPr/>
          <p:nvPr/>
        </p:nvSpPr>
        <p:spPr>
          <a:xfrm>
            <a:off x="269174" y="6113292"/>
            <a:ext cx="11600327" cy="461665"/>
          </a:xfrm>
          <a:prstGeom prst="rect">
            <a:avLst/>
          </a:prstGeom>
        </p:spPr>
        <p:txBody>
          <a:bodyPr wrap="square">
            <a:spAutoFit/>
          </a:bodyPr>
          <a:lstStyle/>
          <a:p>
            <a:pPr algn="ctr"/>
            <a:r>
              <a:rPr lang="en-US" altLang="zh-CN" sz="2400" dirty="0">
                <a:latin typeface="Times New Roman" panose="02020603050405020304" pitchFamily="16" charset="0"/>
                <a:cs typeface="Times New Roman" panose="02020603050405020304" pitchFamily="16" charset="0"/>
              </a:rPr>
              <a:t>L. </a:t>
            </a:r>
            <a:r>
              <a:rPr lang="en-US" altLang="zh-CN" sz="2400" dirty="0" err="1">
                <a:latin typeface="Times New Roman" panose="02020603050405020304" pitchFamily="16" charset="0"/>
                <a:cs typeface="Times New Roman" panose="02020603050405020304" pitchFamily="16" charset="0"/>
              </a:rPr>
              <a:t>Kocsis</a:t>
            </a:r>
            <a:r>
              <a:rPr lang="en-US" altLang="zh-CN" sz="2400" dirty="0">
                <a:latin typeface="Times New Roman" panose="02020603050405020304" pitchFamily="16" charset="0"/>
                <a:cs typeface="Times New Roman" panose="02020603050405020304" pitchFamily="16" charset="0"/>
              </a:rPr>
              <a:t> and C. </a:t>
            </a:r>
            <a:r>
              <a:rPr lang="en-US" altLang="zh-CN" sz="2400" dirty="0" err="1">
                <a:latin typeface="Times New Roman" panose="02020603050405020304" pitchFamily="16" charset="0"/>
                <a:cs typeface="Times New Roman" panose="02020603050405020304" pitchFamily="16" charset="0"/>
              </a:rPr>
              <a:t>Szepesvari</a:t>
            </a:r>
            <a:r>
              <a:rPr lang="en-US" altLang="zh-CN" sz="2400" dirty="0">
                <a:latin typeface="Times New Roman" panose="02020603050405020304" pitchFamily="16" charset="0"/>
                <a:cs typeface="Times New Roman" panose="02020603050405020304" pitchFamily="16" charset="0"/>
              </a:rPr>
              <a:t>, Bandit based Monte-Carlo Planning, </a:t>
            </a:r>
            <a:r>
              <a:rPr lang="en-US" altLang="zh-CN" sz="2400" b="1" i="1" dirty="0">
                <a:solidFill>
                  <a:srgbClr val="0066CC"/>
                </a:solidFill>
                <a:latin typeface="Times New Roman" panose="02020603050405020304" pitchFamily="16" charset="0"/>
                <a:cs typeface="Times New Roman" panose="02020603050405020304" pitchFamily="16" charset="0"/>
              </a:rPr>
              <a:t>ECML</a:t>
            </a:r>
            <a:r>
              <a:rPr lang="en-US" altLang="zh-CN" sz="2400" dirty="0">
                <a:latin typeface="Times New Roman" panose="02020603050405020304" pitchFamily="16" charset="0"/>
                <a:cs typeface="Times New Roman" panose="02020603050405020304" pitchFamily="16" charset="0"/>
              </a:rPr>
              <a:t>, 2006:282–293</a:t>
            </a:r>
            <a:endParaRPr lang="zh-CN" altLang="en-US" sz="2400" dirty="0">
              <a:latin typeface="Times New Roman" panose="02020603050405020304" pitchFamily="16" charset="0"/>
              <a:cs typeface="Times New Roman" panose="02020603050405020304" pitchFamily="16" charset="0"/>
            </a:endParaRPr>
          </a:p>
        </p:txBody>
      </p:sp>
      <p:pic>
        <p:nvPicPr>
          <p:cNvPr id="5"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6269" b="13414"/>
          <a:stretch>
            <a:fillRect/>
          </a:stretch>
        </p:blipFill>
        <p:spPr bwMode="auto">
          <a:xfrm>
            <a:off x="1947451" y="2617700"/>
            <a:ext cx="8204172" cy="3495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蒙特卡洛树搜索</a:t>
            </a:r>
            <a:endParaRPr lang="zh-CN" altLang="en-US" dirty="0"/>
          </a:p>
        </p:txBody>
      </p:sp>
      <p:sp>
        <p:nvSpPr>
          <p:cNvPr id="3" name="内容占位符 2"/>
          <p:cNvSpPr>
            <a:spLocks noGrp="1"/>
          </p:cNvSpPr>
          <p:nvPr>
            <p:ph idx="1"/>
          </p:nvPr>
        </p:nvSpPr>
        <p:spPr>
          <a:xfrm>
            <a:off x="394447" y="789709"/>
            <a:ext cx="11355295" cy="5905661"/>
          </a:xfrm>
        </p:spPr>
        <p:txBody>
          <a:bodyPr/>
          <a:lstStyle/>
          <a:p>
            <a:r>
              <a:rPr lang="zh-CN" altLang="en-US" dirty="0"/>
              <a:t>选择： 从根节点 </a:t>
            </a:r>
            <a:r>
              <a:rPr lang="en-US" altLang="zh-CN" dirty="0"/>
              <a:t>R </a:t>
            </a:r>
            <a:r>
              <a:rPr lang="zh-CN" altLang="en-US" dirty="0"/>
              <a:t>开始，递归选择子节点，直至到达叶节点或到达具有还未被扩展过的子节点的节点</a:t>
            </a:r>
            <a:r>
              <a:rPr lang="en-US" altLang="zh-CN" dirty="0"/>
              <a:t>L</a:t>
            </a:r>
            <a:r>
              <a:rPr lang="zh-CN" altLang="en-US" dirty="0"/>
              <a:t>。</a:t>
            </a:r>
            <a:endParaRPr lang="zh-CN" altLang="en-US" dirty="0"/>
          </a:p>
          <a:p>
            <a:pPr lvl="1"/>
            <a:r>
              <a:rPr lang="zh-CN" altLang="en-US" dirty="0"/>
              <a:t>具体来说，通常用</a:t>
            </a:r>
            <a:r>
              <a:rPr lang="en-US" altLang="zh-CN" dirty="0"/>
              <a:t>UCB1 (Upper Confidence Bound</a:t>
            </a:r>
            <a:r>
              <a:rPr lang="zh-CN" altLang="en-US" dirty="0"/>
              <a:t>，上限置信区间</a:t>
            </a:r>
            <a:r>
              <a:rPr lang="en-US" altLang="zh-CN" dirty="0"/>
              <a:t>)</a:t>
            </a:r>
            <a:r>
              <a:rPr lang="zh-CN" altLang="en-US" dirty="0"/>
              <a:t>选择最具“潜力”的后续节点</a:t>
            </a:r>
            <a:endParaRPr lang="zh-CN" altLang="en-US" dirty="0"/>
          </a:p>
          <a:p>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394447" y="4319498"/>
                <a:ext cx="2929776" cy="118352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a:rPr>
                        <m:t>𝑈𝐶𝐵</m:t>
                      </m:r>
                      <m:r>
                        <a:rPr lang="en-US" altLang="zh-CN" sz="2400" i="1" smtClean="0">
                          <a:latin typeface="Cambria Math" panose="02040503050406030204"/>
                        </a:rPr>
                        <m:t>=</m:t>
                      </m:r>
                      <m:acc>
                        <m:accPr>
                          <m:chr m:val="̅"/>
                          <m:ctrlPr>
                            <a:rPr lang="zh-CN" altLang="zh-CN" sz="2400" i="1">
                              <a:latin typeface="Cambria Math" panose="02040503050406030204" pitchFamily="18" charset="0"/>
                            </a:rPr>
                          </m:ctrlPr>
                        </m:accPr>
                        <m:e>
                          <m:sSub>
                            <m:sSubPr>
                              <m:ctrlPr>
                                <a:rPr lang="zh-CN" altLang="zh-CN" sz="2400" i="1">
                                  <a:latin typeface="Cambria Math" panose="02040503050406030204" pitchFamily="18" charset="0"/>
                                </a:rPr>
                              </m:ctrlPr>
                            </m:sSubPr>
                            <m:e>
                              <m:r>
                                <a:rPr lang="en-US" altLang="zh-CN" sz="2400" i="1">
                                  <a:latin typeface="Cambria Math" panose="02040503050406030204"/>
                                </a:rPr>
                                <m:t>𝑋</m:t>
                              </m:r>
                            </m:e>
                            <m:sub>
                              <m:r>
                                <a:rPr lang="en-US" altLang="zh-CN" sz="2400" i="1">
                                  <a:latin typeface="Cambria Math" panose="02040503050406030204"/>
                                </a:rPr>
                                <m:t>𝑗</m:t>
                              </m:r>
                            </m:sub>
                          </m:sSub>
                        </m:e>
                      </m:acc>
                      <m:r>
                        <a:rPr lang="en-US" altLang="zh-CN" sz="2400" i="1">
                          <a:latin typeface="Cambria Math" panose="02040503050406030204"/>
                        </a:rPr>
                        <m:t>+</m:t>
                      </m:r>
                      <m:rad>
                        <m:radPr>
                          <m:degHide m:val="on"/>
                          <m:ctrlPr>
                            <a:rPr lang="zh-CN" altLang="zh-CN" sz="2400" i="1">
                              <a:latin typeface="Cambria Math" panose="02040503050406030204" pitchFamily="18" charset="0"/>
                            </a:rPr>
                          </m:ctrlPr>
                        </m:radPr>
                        <m:deg/>
                        <m:e>
                          <m:f>
                            <m:fPr>
                              <m:ctrlPr>
                                <a:rPr lang="zh-CN" altLang="zh-CN" sz="2400" i="1">
                                  <a:latin typeface="Cambria Math" panose="02040503050406030204" pitchFamily="18" charset="0"/>
                                </a:rPr>
                              </m:ctrlPr>
                            </m:fPr>
                            <m:num>
                              <m:r>
                                <a:rPr lang="en-US" altLang="zh-CN" sz="2400" i="1">
                                  <a:latin typeface="Cambria Math" panose="02040503050406030204"/>
                                </a:rPr>
                                <m:t>2</m:t>
                              </m:r>
                              <m:func>
                                <m:funcPr>
                                  <m:ctrlPr>
                                    <a:rPr lang="en-US" altLang="zh-CN" sz="2400" i="1" smtClean="0">
                                      <a:latin typeface="Cambria Math" panose="02040503050406030204" pitchFamily="18" charset="0"/>
                                    </a:rPr>
                                  </m:ctrlPr>
                                </m:funcPr>
                                <m:fName>
                                  <m:r>
                                    <m:rPr>
                                      <m:sty m:val="p"/>
                                    </m:rPr>
                                    <a:rPr lang="en-US" altLang="zh-CN" sz="2400" i="0" smtClean="0">
                                      <a:latin typeface="Cambria Math" panose="02040503050406030204" pitchFamily="18" charset="0"/>
                                    </a:rPr>
                                    <m:t>ln</m:t>
                                  </m:r>
                                </m:fName>
                                <m:e>
                                  <m:r>
                                    <a:rPr lang="en-US" altLang="zh-CN" sz="2400" b="0" i="1" smtClean="0">
                                      <a:latin typeface="Cambria Math" panose="02040503050406030204" pitchFamily="18" charset="0"/>
                                    </a:rPr>
                                    <m:t>𝑛</m:t>
                                  </m:r>
                                </m:e>
                              </m:func>
                              <m:r>
                                <a:rPr lang="en-US" altLang="zh-CN" sz="2400" i="1">
                                  <a:latin typeface="Cambria Math" panose="02040503050406030204"/>
                                </a:rPr>
                                <m:t> </m:t>
                              </m:r>
                            </m:num>
                            <m:den>
                              <m:sSub>
                                <m:sSubPr>
                                  <m:ctrlPr>
                                    <a:rPr lang="zh-CN" altLang="zh-CN" sz="2400" i="1">
                                      <a:latin typeface="Cambria Math" panose="02040503050406030204" pitchFamily="18" charset="0"/>
                                    </a:rPr>
                                  </m:ctrlPr>
                                </m:sSubPr>
                                <m:e>
                                  <m:r>
                                    <a:rPr lang="en-US" altLang="zh-CN" sz="2400" i="1">
                                      <a:latin typeface="Cambria Math" panose="02040503050406030204"/>
                                    </a:rPr>
                                    <m:t>𝑛</m:t>
                                  </m:r>
                                </m:e>
                                <m:sub>
                                  <m:r>
                                    <a:rPr lang="en-US" altLang="zh-CN" sz="2400" i="1">
                                      <a:latin typeface="Cambria Math" panose="02040503050406030204"/>
                                    </a:rPr>
                                    <m:t>𝑗</m:t>
                                  </m:r>
                                </m:sub>
                              </m:sSub>
                            </m:den>
                          </m:f>
                        </m:e>
                      </m:rad>
                    </m:oMath>
                  </m:oMathPara>
                </a14:m>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394447" y="4319498"/>
                <a:ext cx="2929776" cy="1183529"/>
              </a:xfrm>
              <a:prstGeom prst="rect">
                <a:avLst/>
              </a:prstGeom>
              <a:blipFill rotWithShape="1">
                <a:blip r:embed="rId1"/>
                <a:stretch>
                  <a:fillRect l="-4" t="-19" r="22" b="10"/>
                </a:stretch>
              </a:blipFill>
            </p:spPr>
            <p:txBody>
              <a:bodyPr/>
              <a:lstStyle/>
              <a:p>
                <a:r>
                  <a:rPr lang="zh-CN" altLang="en-US">
                    <a:noFill/>
                  </a:rPr>
                  <a:t> </a:t>
                </a:r>
              </a:p>
            </p:txBody>
          </p:sp>
        </mc:Fallback>
      </mc:AlternateContent>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269" b="23881"/>
          <a:stretch>
            <a:fillRect/>
          </a:stretch>
        </p:blipFill>
        <p:spPr bwMode="auto">
          <a:xfrm>
            <a:off x="3457784" y="3261875"/>
            <a:ext cx="8616235" cy="3105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custDataLst>
              <p:tags r:id="rId1"/>
            </p:custDataLst>
          </p:nvPr>
        </p:nvSpPr>
        <p:spPr>
          <a:xfrm>
            <a:off x="4381500" y="902018"/>
            <a:ext cx="3416141" cy="1291590"/>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3.假如可以对围棋的规则做出如下修改,其中哪个修改方案不影响使用本章介绍的Minimax算法求解该问题?(   )</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2"/>
            </p:custDataLst>
          </p:nvPr>
        </p:nvSpPr>
        <p:spPr>
          <a:xfrm>
            <a:off x="4810125" y="2773839"/>
            <a:ext cx="2818924"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pitchFamily="34" charset="-122"/>
                <a:ea typeface="微软雅黑" panose="020B0503020204020204" pitchFamily="34" charset="-122"/>
              </a:rPr>
              <a:t>由双方轮流落子,改为黑方连落两子后白方落一子。</a:t>
            </a:r>
            <a:endParaRPr lang="zh-CN" altLang="en-US" sz="1725">
              <a:solidFill>
                <a:srgbClr val="000000"/>
              </a:solidFill>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3"/>
            </p:custDataLst>
          </p:nvPr>
        </p:nvSpPr>
        <p:spPr>
          <a:xfrm>
            <a:off x="4357211" y="2901315"/>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4"/>
            </p:custDataLst>
          </p:nvPr>
        </p:nvSpPr>
        <p:spPr>
          <a:xfrm>
            <a:off x="4810125" y="3631089"/>
            <a:ext cx="2766060"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pitchFamily="34" charset="-122"/>
                <a:ea typeface="微软雅黑" panose="020B0503020204020204" pitchFamily="34" charset="-122"/>
              </a:rPr>
              <a:t>双方互相不知道对方落子的位置。</a:t>
            </a:r>
            <a:endParaRPr lang="zh-CN" altLang="en-US" sz="1725">
              <a:solidFill>
                <a:srgbClr val="000000"/>
              </a:solidFill>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5"/>
            </p:custDataLst>
          </p:nvPr>
        </p:nvSpPr>
        <p:spPr>
          <a:xfrm>
            <a:off x="4357211" y="375856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3" name="文本框 12"/>
          <p:cNvSpPr txBox="1"/>
          <p:nvPr>
            <p:custDataLst>
              <p:tags r:id="rId6"/>
            </p:custDataLst>
          </p:nvPr>
        </p:nvSpPr>
        <p:spPr>
          <a:xfrm>
            <a:off x="4810125" y="4626451"/>
            <a:ext cx="3000375" cy="391160"/>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由两人对弈改为三人对弈。</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4" name="椭圆 13"/>
          <p:cNvSpPr>
            <a:spLocks noChangeAspect="1"/>
          </p:cNvSpPr>
          <p:nvPr>
            <p:custDataLst>
              <p:tags r:id="rId7"/>
            </p:custDataLst>
          </p:nvPr>
        </p:nvSpPr>
        <p:spPr>
          <a:xfrm>
            <a:off x="4357211" y="46158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8"/>
            </p:custDataLst>
          </p:nvPr>
        </p:nvSpPr>
        <p:spPr>
          <a:xfrm>
            <a:off x="4810125" y="5346621"/>
            <a:ext cx="2969419" cy="737235"/>
          </a:xfrm>
          <a:prstGeom prst="rect">
            <a:avLst/>
          </a:prstGeom>
          <a:noFill/>
          <a:ln w="12700">
            <a:noFill/>
          </a:ln>
        </p:spPr>
        <p:txBody>
          <a:bodyPr wrap="square" rtlCol="0" anchor="ctr">
            <a:spAutoFit/>
          </a:bodyPr>
          <a:p>
            <a:pPr lvl="0" algn="l">
              <a:buNone/>
            </a:pPr>
            <a:r>
              <a:rPr lang="zh-CN" altLang="en-US" sz="1050">
                <a:solidFill>
                  <a:srgbClr val="000000"/>
                </a:solidFill>
                <a:latin typeface="微软雅黑" panose="020B0503020204020204" pitchFamily="34" charset="-122"/>
                <a:ea typeface="微软雅黑" panose="020B0503020204020204" pitchFamily="34" charset="-122"/>
              </a:rPr>
              <a:t>终局时黑方所占的每目(即每个交叉点)计1分,且事先给定了白方在棋盘上每个位置取得一目所获取的分数,假设这些分数各不相同。双方都以取得最高得分为目标。</a:t>
            </a:r>
            <a:endParaRPr lang="zh-CN" altLang="en-US" sz="1050">
              <a:solidFill>
                <a:srgbClr val="000000"/>
              </a:solidFill>
              <a:latin typeface="微软雅黑" panose="020B0503020204020204" pitchFamily="34" charset="-122"/>
              <a:ea typeface="微软雅黑" panose="020B0503020204020204" pitchFamily="34" charset="-122"/>
            </a:endParaRPr>
          </a:p>
        </p:txBody>
      </p:sp>
      <p:sp>
        <p:nvSpPr>
          <p:cNvPr id="16" name="椭圆 15"/>
          <p:cNvSpPr>
            <a:spLocks noChangeAspect="1"/>
          </p:cNvSpPr>
          <p:nvPr>
            <p:custDataLst>
              <p:tags r:id="rId9"/>
            </p:custDataLst>
          </p:nvPr>
        </p:nvSpPr>
        <p:spPr>
          <a:xfrm>
            <a:off x="4357211" y="54735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7" name="圆角矩形 16"/>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7" name="组合 6"/>
          <p:cNvGrpSpPr/>
          <p:nvPr>
            <p:custDataLst>
              <p:tags r:id="rId11"/>
            </p:custDataLst>
          </p:nvPr>
        </p:nvGrpSpPr>
        <p:grpSpPr>
          <a:xfrm>
            <a:off x="0" y="0"/>
            <a:ext cx="4286250" cy="490061"/>
            <a:chOff x="-8300" y="0"/>
            <a:chExt cx="9000" cy="1029"/>
          </a:xfrm>
        </p:grpSpPr>
        <p:sp>
          <p:nvSpPr>
            <p:cNvPr id="3" name="TitleBackground"/>
            <p:cNvSpPr/>
            <p:nvPr>
              <p:custDataLst>
                <p:tags r:id="rId12"/>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 name="ColorBlock"/>
            <p:cNvSpPr/>
            <p:nvPr>
              <p:custDataLst>
                <p:tags r:id="rId13"/>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TypeText"/>
            <p:cNvSpPr txBox="1"/>
            <p:nvPr>
              <p:custDataLst>
                <p:tags r:id="rId14"/>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6" name="TipText"/>
            <p:cNvSpPr txBox="1"/>
            <p:nvPr>
              <p:custDataLst>
                <p:tags r:id="rId15"/>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18" name="图片 17" descr="tmp68B3"/>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蒙特卡洛树搜索</a:t>
            </a:r>
            <a:endParaRPr lang="zh-CN" altLang="en-US" dirty="0"/>
          </a:p>
        </p:txBody>
      </p:sp>
      <p:sp>
        <p:nvSpPr>
          <p:cNvPr id="3" name="内容占位符 2"/>
          <p:cNvSpPr>
            <a:spLocks noGrp="1"/>
          </p:cNvSpPr>
          <p:nvPr>
            <p:ph idx="1"/>
          </p:nvPr>
        </p:nvSpPr>
        <p:spPr>
          <a:xfrm>
            <a:off x="394447" y="789709"/>
            <a:ext cx="11355295" cy="5905661"/>
          </a:xfrm>
        </p:spPr>
        <p:txBody>
          <a:bodyPr>
            <a:normAutofit/>
          </a:bodyPr>
          <a:lstStyle/>
          <a:p>
            <a:r>
              <a:rPr lang="zh-CN" altLang="en-US" dirty="0"/>
              <a:t>扩展 ：</a:t>
            </a:r>
            <a:endParaRPr lang="zh-CN" altLang="en-US" dirty="0"/>
          </a:p>
          <a:p>
            <a:pPr lvl="1"/>
            <a:r>
              <a:rPr lang="zh-CN" altLang="en-US" dirty="0"/>
              <a:t>如果 </a:t>
            </a:r>
            <a:r>
              <a:rPr lang="en-US" altLang="zh-CN" dirty="0"/>
              <a:t>L </a:t>
            </a:r>
            <a:r>
              <a:rPr lang="zh-CN" altLang="en-US" dirty="0"/>
              <a:t>不是一个终止节点，则随机创建其后的一个未被访问节点，选择该节点作为后续子节点</a:t>
            </a:r>
            <a:r>
              <a:rPr lang="en-US" altLang="zh-CN" dirty="0"/>
              <a:t>C</a:t>
            </a:r>
            <a:r>
              <a:rPr lang="zh-CN" altLang="en-US" dirty="0"/>
              <a:t>。</a:t>
            </a:r>
            <a:endParaRPr lang="en-US" altLang="zh-CN" dirty="0"/>
          </a:p>
          <a:p>
            <a:r>
              <a:rPr lang="zh-CN" altLang="en-US" dirty="0"/>
              <a:t>模拟：</a:t>
            </a:r>
            <a:endParaRPr lang="zh-CN" altLang="en-US" dirty="0"/>
          </a:p>
          <a:p>
            <a:pPr lvl="1"/>
            <a:r>
              <a:rPr lang="zh-CN" altLang="en-US" dirty="0"/>
              <a:t>从节点 </a:t>
            </a:r>
            <a:r>
              <a:rPr lang="en-US" altLang="zh-CN" dirty="0"/>
              <a:t>C</a:t>
            </a:r>
            <a:r>
              <a:rPr lang="zh-CN" altLang="en-US" dirty="0"/>
              <a:t>出发，对游戏进行模拟，直到博弈游戏结束。</a:t>
            </a:r>
            <a:endParaRPr lang="zh-CN" altLang="en-US" dirty="0"/>
          </a:p>
          <a:p>
            <a:r>
              <a:rPr lang="zh-CN" altLang="en-US" dirty="0"/>
              <a:t>反向传播</a:t>
            </a:r>
            <a:endParaRPr lang="zh-CN" altLang="en-US" dirty="0"/>
          </a:p>
          <a:p>
            <a:pPr lvl="1"/>
            <a:r>
              <a:rPr lang="zh-CN" altLang="en-US" dirty="0"/>
              <a:t>用模拟所得结果来回溯更新导致这个结果的每个节点中获胜次数和访问次数。</a:t>
            </a:r>
            <a:endParaRPr lang="zh-CN" altLang="en-US" dirty="0"/>
          </a:p>
          <a:p>
            <a:endParaRPr lang="zh-CN" altLang="en-US" dirty="0"/>
          </a:p>
          <a:p>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蒙特卡洛树搜索</a:t>
            </a:r>
            <a:endParaRPr lang="zh-CN" altLang="en-US" dirty="0"/>
          </a:p>
        </p:txBody>
      </p:sp>
      <p:sp>
        <p:nvSpPr>
          <p:cNvPr id="3" name="内容占位符 2"/>
          <p:cNvSpPr>
            <a:spLocks noGrp="1"/>
          </p:cNvSpPr>
          <p:nvPr>
            <p:ph idx="1"/>
          </p:nvPr>
        </p:nvSpPr>
        <p:spPr>
          <a:xfrm>
            <a:off x="394448" y="789709"/>
            <a:ext cx="6071246" cy="5905661"/>
          </a:xfrm>
        </p:spPr>
        <p:txBody>
          <a:bodyPr/>
          <a:lstStyle/>
          <a:p>
            <a:r>
              <a:rPr lang="zh-CN" altLang="en-US" dirty="0"/>
              <a:t>两种策略学习机制：</a:t>
            </a:r>
            <a:endParaRPr lang="zh-CN" altLang="en-US" dirty="0"/>
          </a:p>
          <a:p>
            <a:pPr lvl="1"/>
            <a:r>
              <a:rPr lang="zh-CN" altLang="en-US" b="1" dirty="0">
                <a:solidFill>
                  <a:srgbClr val="C00000"/>
                </a:solidFill>
              </a:rPr>
              <a:t>搜索树策略</a:t>
            </a:r>
            <a:r>
              <a:rPr lang="en-US" altLang="zh-CN" dirty="0"/>
              <a:t>: </a:t>
            </a:r>
            <a:r>
              <a:rPr lang="zh-CN" altLang="en-US" dirty="0"/>
              <a:t>从已有的搜索树中选择或创建一个叶子结点</a:t>
            </a:r>
            <a:r>
              <a:rPr lang="en-US" altLang="zh-CN" dirty="0"/>
              <a:t>(</a:t>
            </a:r>
            <a:r>
              <a:rPr lang="zh-CN" altLang="en-US" dirty="0"/>
              <a:t>即</a:t>
            </a:r>
            <a:r>
              <a:rPr lang="zh-CN" altLang="en-US" b="1" dirty="0"/>
              <a:t>选择</a:t>
            </a:r>
            <a:r>
              <a:rPr lang="zh-CN" altLang="en-US" dirty="0"/>
              <a:t>和</a:t>
            </a:r>
            <a:r>
              <a:rPr lang="zh-CN" altLang="en-US" b="1" dirty="0"/>
              <a:t>拓展</a:t>
            </a:r>
            <a:r>
              <a:rPr lang="en-US" altLang="zh-CN" dirty="0"/>
              <a:t>)</a:t>
            </a:r>
            <a:r>
              <a:rPr lang="zh-CN" altLang="en-US" dirty="0"/>
              <a:t>。搜索树策略需要在利用和探索之间保持平衡。</a:t>
            </a:r>
            <a:endParaRPr lang="zh-CN" altLang="en-US" dirty="0"/>
          </a:p>
          <a:p>
            <a:pPr lvl="1"/>
            <a:r>
              <a:rPr lang="zh-CN" altLang="en-US" b="1" dirty="0">
                <a:solidFill>
                  <a:srgbClr val="C00000"/>
                </a:solidFill>
              </a:rPr>
              <a:t>模拟策略</a:t>
            </a:r>
            <a:r>
              <a:rPr lang="zh-CN" altLang="en-US" dirty="0"/>
              <a:t>：从非叶子结点出发模拟游戏，得到游戏仿真结果。</a:t>
            </a:r>
            <a:endParaRPr lang="zh-CN" altLang="en-US" dirty="0"/>
          </a:p>
          <a:p>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36169" y="999979"/>
            <a:ext cx="5239232" cy="451591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蒙特卡洛树搜索：例子</a:t>
            </a:r>
            <a:endParaRPr lang="zh-CN" altLang="en-US" dirty="0"/>
          </a:p>
        </p:txBody>
      </p:sp>
      <p:sp>
        <p:nvSpPr>
          <p:cNvPr id="3" name="内容占位符 2"/>
          <p:cNvSpPr>
            <a:spLocks noGrp="1"/>
          </p:cNvSpPr>
          <p:nvPr>
            <p:ph idx="1"/>
          </p:nvPr>
        </p:nvSpPr>
        <p:spPr/>
        <p:txBody>
          <a:bodyPr/>
          <a:lstStyle/>
          <a:p>
            <a:r>
              <a:rPr lang="zh-CN" altLang="en-US" dirty="0"/>
              <a:t>以围棋为例，假设根节点是执黑棋方。</a:t>
            </a:r>
            <a:endParaRPr lang="zh-CN" altLang="en-US" dirty="0"/>
          </a:p>
          <a:p>
            <a:r>
              <a:rPr lang="zh-CN" altLang="en-US" dirty="0"/>
              <a:t>图中每一个节点都代表一个局面，每一个局面记录两个值</a:t>
            </a:r>
            <a:r>
              <a:rPr lang="en-US" altLang="zh-CN" dirty="0"/>
              <a:t>A/B</a:t>
            </a:r>
            <a:r>
              <a:rPr lang="zh-CN" altLang="en-US" dirty="0"/>
              <a:t>：</a:t>
            </a:r>
            <a:endParaRPr lang="zh-CN" altLang="en-US" dirty="0"/>
          </a:p>
          <a:p>
            <a:endParaRPr lang="zh-CN" altLang="en-US" dirty="0"/>
          </a:p>
        </p:txBody>
      </p:sp>
      <p:pic>
        <p:nvPicPr>
          <p:cNvPr id="4" name="Picture 1" descr="/Users/ericzhang/Desktop/MCPlan_Example_20181014.pn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39839" y="2347415"/>
            <a:ext cx="10705937" cy="4221999"/>
          </a:xfrm>
          <a:prstGeom prst="rect">
            <a:avLst/>
          </a:prstGeom>
          <a:noFill/>
          <a:ln>
            <a:noFill/>
          </a:ln>
        </p:spPr>
      </p:pic>
      <p:sp>
        <p:nvSpPr>
          <p:cNvPr id="5" name="矩形 4"/>
          <p:cNvSpPr/>
          <p:nvPr/>
        </p:nvSpPr>
        <p:spPr>
          <a:xfrm>
            <a:off x="176082" y="5591237"/>
            <a:ext cx="5999529" cy="954107"/>
          </a:xfrm>
          <a:prstGeom prst="rect">
            <a:avLst/>
          </a:prstGeom>
        </p:spPr>
        <p:txBody>
          <a:bodyPr wrap="square">
            <a:spAutoFit/>
          </a:bodyPr>
          <a:lstStyle/>
          <a:p>
            <a:pPr algn="just"/>
            <a:r>
              <a:rPr lang="zh-CN" altLang="zh-CN" sz="2800" dirty="0">
                <a:latin typeface="楷体" panose="02010609060101010101" pitchFamily="49" charset="-122"/>
                <a:ea typeface="楷体" panose="02010609060101010101" pitchFamily="49" charset="-122"/>
                <a:cs typeface="Times New Roman" panose="02020603050405020304" pitchFamily="16" charset="0"/>
              </a:rPr>
              <a:t>该局面被访问中</a:t>
            </a:r>
            <a:endParaRPr lang="en-US" altLang="zh-CN" sz="2800" dirty="0">
              <a:latin typeface="楷体" panose="02010609060101010101" pitchFamily="49" charset="-122"/>
              <a:ea typeface="楷体" panose="02010609060101010101" pitchFamily="49" charset="-122"/>
              <a:cs typeface="Times New Roman" panose="02020603050405020304" pitchFamily="16" charset="0"/>
            </a:endParaRPr>
          </a:p>
          <a:p>
            <a:pPr algn="just"/>
            <a:r>
              <a:rPr lang="en-US" altLang="zh-CN" sz="2800" dirty="0">
                <a:latin typeface="楷体" panose="02010609060101010101" pitchFamily="49" charset="-122"/>
                <a:ea typeface="楷体" panose="02010609060101010101" pitchFamily="49" charset="-122"/>
                <a:cs typeface="Times New Roman" panose="02020603050405020304" pitchFamily="16" charset="0"/>
              </a:rPr>
              <a:t>A:</a:t>
            </a:r>
            <a:r>
              <a:rPr lang="zh-CN" altLang="zh-CN" sz="2800" dirty="0">
                <a:latin typeface="楷体" panose="02010609060101010101" pitchFamily="49" charset="-122"/>
                <a:ea typeface="楷体" panose="02010609060101010101" pitchFamily="49" charset="-122"/>
                <a:cs typeface="Times New Roman" panose="02020603050405020304" pitchFamily="16" charset="0"/>
              </a:rPr>
              <a:t>黑棋胜利数</a:t>
            </a:r>
            <a:r>
              <a:rPr lang="zh-CN" altLang="en-US" sz="2800" dirty="0">
                <a:latin typeface="楷体" panose="02010609060101010101" pitchFamily="49" charset="-122"/>
                <a:ea typeface="楷体" panose="02010609060101010101" pitchFamily="49" charset="-122"/>
                <a:cs typeface="Times New Roman" panose="02020603050405020304" pitchFamily="16" charset="0"/>
              </a:rPr>
              <a:t>，</a:t>
            </a:r>
            <a:r>
              <a:rPr lang="en-US" altLang="zh-CN" sz="2800" dirty="0">
                <a:latin typeface="楷体" panose="02010609060101010101" pitchFamily="49" charset="-122"/>
                <a:ea typeface="楷体" panose="02010609060101010101" pitchFamily="49" charset="-122"/>
                <a:cs typeface="Times New Roman" panose="02020603050405020304" pitchFamily="16" charset="0"/>
              </a:rPr>
              <a:t>B</a:t>
            </a:r>
            <a:r>
              <a:rPr lang="zh-CN" altLang="en-US" sz="2800" dirty="0">
                <a:latin typeface="楷体" panose="02010609060101010101" pitchFamily="49" charset="-122"/>
                <a:ea typeface="楷体" panose="02010609060101010101" pitchFamily="49" charset="-122"/>
                <a:cs typeface="Times New Roman" panose="02020603050405020304" pitchFamily="16" charset="0"/>
              </a:rPr>
              <a:t>：</a:t>
            </a:r>
            <a:r>
              <a:rPr lang="zh-CN" altLang="zh-CN" sz="2800" dirty="0">
                <a:latin typeface="楷体" panose="02010609060101010101" pitchFamily="49" charset="-122"/>
                <a:ea typeface="楷体" panose="02010609060101010101" pitchFamily="49" charset="-122"/>
                <a:cs typeface="Times New Roman" panose="02020603050405020304" pitchFamily="16" charset="0"/>
              </a:rPr>
              <a:t>被访问总数</a:t>
            </a:r>
            <a:endParaRPr lang="zh-CN" altLang="zh-CN" sz="2800" dirty="0">
              <a:latin typeface="楷体" panose="02010609060101010101" pitchFamily="49" charset="-122"/>
              <a:ea typeface="楷体" panose="02010609060101010101" pitchFamily="49" charset="-122"/>
              <a:cs typeface="Times New Roman" panose="02020603050405020304" pitchFamily="16"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蒙特卡洛树搜索：例子</a:t>
            </a:r>
            <a:endParaRPr lang="zh-CN" altLang="en-US" dirty="0"/>
          </a:p>
        </p:txBody>
      </p:sp>
      <p:sp>
        <p:nvSpPr>
          <p:cNvPr id="3" name="内容占位符 2"/>
          <p:cNvSpPr>
            <a:spLocks noGrp="1"/>
          </p:cNvSpPr>
          <p:nvPr>
            <p:ph idx="1"/>
          </p:nvPr>
        </p:nvSpPr>
        <p:spPr/>
        <p:txBody>
          <a:bodyPr/>
          <a:lstStyle/>
          <a:p>
            <a:r>
              <a:rPr lang="zh-CN" altLang="zh-CN" dirty="0">
                <a:latin typeface="Times New Roman" panose="02020603050405020304" pitchFamily="16" charset="0"/>
                <a:cs typeface="Times New Roman" panose="02020603050405020304" pitchFamily="16" charset="0"/>
              </a:rPr>
              <a:t>假设由黑棋行棋，取一个</a:t>
            </a:r>
            <a:r>
              <a:rPr lang="en-US" altLang="zh-CN" dirty="0">
                <a:latin typeface="Times New Roman" panose="02020603050405020304" pitchFamily="16" charset="0"/>
                <a:cs typeface="Times New Roman" panose="02020603050405020304" pitchFamily="16" charset="0"/>
              </a:rPr>
              <a:t>UCB1</a:t>
            </a:r>
            <a:r>
              <a:rPr lang="zh-CN" altLang="zh-CN" dirty="0">
                <a:latin typeface="Times New Roman" panose="02020603050405020304" pitchFamily="16" charset="0"/>
                <a:cs typeface="Times New Roman" panose="02020603050405020304" pitchFamily="16" charset="0"/>
              </a:rPr>
              <a:t>值最大的节点作为后续节点：</a:t>
            </a:r>
            <a:endParaRPr lang="zh-CN" altLang="zh-CN" dirty="0">
              <a:latin typeface="Times New Roman" panose="02020603050405020304" pitchFamily="16" charset="0"/>
              <a:cs typeface="Times New Roman" panose="02020603050405020304" pitchFamily="16" charset="0"/>
            </a:endParaRPr>
          </a:p>
        </p:txBody>
      </p:sp>
      <p:pic>
        <p:nvPicPr>
          <p:cNvPr id="4" name="Picture 1" descr="/Users/ericzhang/Desktop/MCPlan_Example_20181014.pn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32412" y="1774713"/>
            <a:ext cx="8759587" cy="4293577"/>
          </a:xfrm>
          <a:prstGeom prst="rect">
            <a:avLst/>
          </a:prstGeom>
          <a:noFill/>
          <a:ln>
            <a:noFill/>
          </a:ln>
        </p:spPr>
      </p:pic>
      <mc:AlternateContent xmlns:mc="http://schemas.openxmlformats.org/markup-compatibility/2006">
        <mc:Choice xmlns:a14="http://schemas.microsoft.com/office/drawing/2010/main" Requires="a14">
          <p:sp>
            <p:nvSpPr>
              <p:cNvPr id="6" name="矩形 5"/>
              <p:cNvSpPr/>
              <p:nvPr/>
            </p:nvSpPr>
            <p:spPr>
              <a:xfrm>
                <a:off x="305737" y="1522999"/>
                <a:ext cx="3203034" cy="4645311"/>
              </a:xfrm>
              <a:prstGeom prst="rect">
                <a:avLst/>
              </a:prstGeom>
            </p:spPr>
            <p:txBody>
              <a:bodyPr wrap="square">
                <a:spAutoFit/>
              </a:bodyPr>
              <a:lstStyle/>
              <a:p>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左</a:t>
                </a:r>
                <a:r>
                  <a:rPr lang="en-US" altLang="zh-CN" sz="2300" dirty="0">
                    <a:latin typeface="Times New Roman" panose="02020603050405020304" pitchFamily="16" charset="0"/>
                    <a:ea typeface="黑体" panose="02010609060101010101" pitchFamily="49" charset="-122"/>
                    <a:cs typeface="Times New Roman" panose="02020603050405020304" pitchFamily="16" charset="0"/>
                  </a:rPr>
                  <a:t>1</a:t>
                </a:r>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300" dirty="0">
                    <a:latin typeface="Times New Roman" panose="02020603050405020304" pitchFamily="16" charset="0"/>
                    <a:ea typeface="黑体" panose="02010609060101010101" pitchFamily="49" charset="-122"/>
                    <a:cs typeface="Times New Roman" panose="02020603050405020304" pitchFamily="16" charset="0"/>
                  </a:rPr>
                  <a:t>7/10</a:t>
                </a:r>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对应</a:t>
                </a:r>
                <a:endParaRPr lang="en-US" altLang="zh-CN" sz="230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f>
                        <m:fPr>
                          <m:ctrlPr>
                            <a:rPr lang="zh-CN" altLang="zh-CN" sz="2300" i="1">
                              <a:latin typeface="Cambria Math" panose="02040503050406030204" pitchFamily="18" charset="0"/>
                            </a:rPr>
                          </m:ctrlPr>
                        </m:fPr>
                        <m:num>
                          <m:r>
                            <a:rPr lang="en-US" altLang="zh-CN" sz="2300" i="1">
                              <a:latin typeface="Cambria Math" panose="02040503050406030204"/>
                            </a:rPr>
                            <m:t>7</m:t>
                          </m:r>
                        </m:num>
                        <m:den>
                          <m:r>
                            <a:rPr lang="en-US" altLang="zh-CN" sz="2300" i="1">
                              <a:latin typeface="Cambria Math" panose="02040503050406030204"/>
                            </a:rPr>
                            <m:t>10</m:t>
                          </m:r>
                        </m:den>
                      </m:f>
                      <m:r>
                        <a:rPr lang="en-US" altLang="zh-CN" sz="2300" i="1">
                          <a:latin typeface="Cambria Math" panose="02040503050406030204"/>
                        </a:rPr>
                        <m:t>+</m:t>
                      </m:r>
                      <m:rad>
                        <m:radPr>
                          <m:degHide m:val="on"/>
                          <m:ctrlPr>
                            <a:rPr lang="en-US" altLang="zh-CN" sz="2300" i="1">
                              <a:latin typeface="Cambria Math" panose="02040503050406030204" pitchFamily="18" charset="0"/>
                            </a:rPr>
                          </m:ctrlPr>
                        </m:radPr>
                        <m:deg/>
                        <m:e>
                          <m:f>
                            <m:fPr>
                              <m:ctrlPr>
                                <a:rPr lang="en-US" altLang="zh-CN" sz="2300" i="1">
                                  <a:latin typeface="Cambria Math" panose="02040503050406030204" pitchFamily="18" charset="0"/>
                                </a:rPr>
                              </m:ctrlPr>
                            </m:fPr>
                            <m:num>
                              <m:r>
                                <m:rPr>
                                  <m:sty m:val="p"/>
                                </m:rPr>
                                <a:rPr lang="en-US" altLang="zh-CN" sz="2300">
                                  <a:latin typeface="Cambria Math" panose="02040503050406030204"/>
                                </a:rPr>
                                <m:t>log</m:t>
                              </m:r>
                              <m:r>
                                <a:rPr lang="en-US" altLang="zh-CN" sz="2300" i="1">
                                  <a:latin typeface="Cambria Math" panose="02040503050406030204"/>
                                </a:rPr>
                                <m:t>⁡</m:t>
                              </m:r>
                              <m:r>
                                <a:rPr lang="en-US" altLang="zh-CN" sz="2300" i="1" smtClean="0">
                                  <a:latin typeface="Cambria Math" panose="02040503050406030204"/>
                                </a:rPr>
                                <m:t>(</m:t>
                              </m:r>
                              <m:r>
                                <a:rPr lang="en-US" altLang="zh-CN" sz="2300" i="1">
                                  <a:latin typeface="Cambria Math" panose="02040503050406030204"/>
                                </a:rPr>
                                <m:t>21</m:t>
                              </m:r>
                              <m:r>
                                <a:rPr lang="en-US" altLang="zh-CN" sz="2300" i="1" smtClean="0">
                                  <a:latin typeface="Cambria Math" panose="02040503050406030204"/>
                                </a:rPr>
                                <m:t>)</m:t>
                              </m:r>
                            </m:num>
                            <m:den>
                              <m:r>
                                <a:rPr lang="en-US" altLang="zh-CN" sz="2300" i="1">
                                  <a:latin typeface="Cambria Math" panose="02040503050406030204"/>
                                </a:rPr>
                                <m:t>10</m:t>
                              </m:r>
                            </m:den>
                          </m:f>
                        </m:e>
                      </m:rad>
                      <m:r>
                        <a:rPr lang="en-US" altLang="zh-CN" sz="2300" i="1">
                          <a:latin typeface="Cambria Math" panose="02040503050406030204"/>
                        </a:rPr>
                        <m:t>=</m:t>
                      </m:r>
                      <m:r>
                        <a:rPr lang="en-US" altLang="zh-CN" sz="2300" i="1">
                          <a:latin typeface="Cambria Math" panose="02040503050406030204"/>
                        </a:rPr>
                        <m:t>1</m:t>
                      </m:r>
                      <m:r>
                        <a:rPr lang="en-US" altLang="zh-CN" sz="2300" i="1">
                          <a:latin typeface="Cambria Math" panose="02040503050406030204"/>
                        </a:rPr>
                        <m:t>.</m:t>
                      </m:r>
                      <m:r>
                        <a:rPr lang="en-US" altLang="zh-CN" sz="2300" i="1">
                          <a:latin typeface="Cambria Math" panose="02040503050406030204"/>
                        </a:rPr>
                        <m:t>252</m:t>
                      </m:r>
                    </m:oMath>
                  </m:oMathPara>
                </a14:m>
                <a:endParaRPr lang="zh-CN" altLang="zh-CN" sz="2300" dirty="0">
                  <a:latin typeface="Times New Roman" panose="02020603050405020304" pitchFamily="16" charset="0"/>
                  <a:ea typeface="黑体" panose="02010609060101010101" pitchFamily="49" charset="-122"/>
                  <a:cs typeface="Times New Roman" panose="02020603050405020304" pitchFamily="16" charset="0"/>
                </a:endParaRPr>
              </a:p>
              <a:p>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左</a:t>
                </a:r>
                <a:r>
                  <a:rPr lang="en-US" altLang="zh-CN" sz="2300" dirty="0">
                    <a:latin typeface="Times New Roman" panose="02020603050405020304" pitchFamily="16" charset="0"/>
                    <a:ea typeface="黑体" panose="02010609060101010101" pitchFamily="49" charset="-122"/>
                    <a:cs typeface="Times New Roman" panose="02020603050405020304" pitchFamily="16" charset="0"/>
                  </a:rPr>
                  <a:t>2</a:t>
                </a:r>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300" dirty="0">
                    <a:latin typeface="Times New Roman" panose="02020603050405020304" pitchFamily="16" charset="0"/>
                    <a:ea typeface="黑体" panose="02010609060101010101" pitchFamily="49" charset="-122"/>
                    <a:cs typeface="Times New Roman" panose="02020603050405020304" pitchFamily="16" charset="0"/>
                  </a:rPr>
                  <a:t>5/8</a:t>
                </a:r>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对应</a:t>
                </a:r>
                <a:endParaRPr lang="en-US" altLang="zh-CN" sz="230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f>
                        <m:fPr>
                          <m:ctrlPr>
                            <a:rPr lang="zh-CN" altLang="zh-CN" sz="2300" i="1">
                              <a:latin typeface="Cambria Math" panose="02040503050406030204" pitchFamily="18" charset="0"/>
                            </a:rPr>
                          </m:ctrlPr>
                        </m:fPr>
                        <m:num>
                          <m:r>
                            <a:rPr lang="en-US" altLang="zh-CN" sz="2300" i="1">
                              <a:latin typeface="Cambria Math" panose="02040503050406030204"/>
                            </a:rPr>
                            <m:t>5</m:t>
                          </m:r>
                        </m:num>
                        <m:den>
                          <m:r>
                            <a:rPr lang="en-US" altLang="zh-CN" sz="2300" i="1">
                              <a:latin typeface="Cambria Math" panose="02040503050406030204"/>
                            </a:rPr>
                            <m:t>8</m:t>
                          </m:r>
                        </m:den>
                      </m:f>
                      <m:r>
                        <a:rPr lang="en-US" altLang="zh-CN" sz="2300" i="1">
                          <a:latin typeface="Cambria Math" panose="02040503050406030204"/>
                        </a:rPr>
                        <m:t>+</m:t>
                      </m:r>
                      <m:rad>
                        <m:radPr>
                          <m:degHide m:val="on"/>
                          <m:ctrlPr>
                            <a:rPr lang="en-US" altLang="zh-CN" sz="2300" i="1">
                              <a:latin typeface="Cambria Math" panose="02040503050406030204" pitchFamily="18" charset="0"/>
                            </a:rPr>
                          </m:ctrlPr>
                        </m:radPr>
                        <m:deg/>
                        <m:e>
                          <m:f>
                            <m:fPr>
                              <m:ctrlPr>
                                <a:rPr lang="en-US" altLang="zh-CN" sz="2300" i="1">
                                  <a:latin typeface="Cambria Math" panose="02040503050406030204" pitchFamily="18" charset="0"/>
                                </a:rPr>
                              </m:ctrlPr>
                            </m:fPr>
                            <m:num>
                              <m:r>
                                <m:rPr>
                                  <m:sty m:val="p"/>
                                </m:rPr>
                                <a:rPr lang="en-US" altLang="zh-CN" sz="2300">
                                  <a:latin typeface="Cambria Math" panose="02040503050406030204"/>
                                </a:rPr>
                                <m:t>log</m:t>
                              </m:r>
                              <m:r>
                                <a:rPr lang="en-US" altLang="zh-CN" sz="2300" i="1">
                                  <a:latin typeface="Cambria Math" panose="02040503050406030204"/>
                                </a:rPr>
                                <m:t>⁡</m:t>
                              </m:r>
                              <m:r>
                                <a:rPr lang="en-US" altLang="zh-CN" sz="2300" i="1" smtClean="0">
                                  <a:latin typeface="Cambria Math" panose="02040503050406030204"/>
                                </a:rPr>
                                <m:t>(</m:t>
                              </m:r>
                              <m:r>
                                <a:rPr lang="en-US" altLang="zh-CN" sz="2300" i="1">
                                  <a:latin typeface="Cambria Math" panose="02040503050406030204"/>
                                </a:rPr>
                                <m:t>21</m:t>
                              </m:r>
                              <m:r>
                                <a:rPr lang="en-US" altLang="zh-CN" sz="2300" i="1" smtClean="0">
                                  <a:latin typeface="Cambria Math" panose="02040503050406030204"/>
                                </a:rPr>
                                <m:t>)</m:t>
                              </m:r>
                            </m:num>
                            <m:den>
                              <m:r>
                                <a:rPr lang="en-US" altLang="zh-CN" sz="2300" i="1">
                                  <a:latin typeface="Cambria Math" panose="02040503050406030204"/>
                                </a:rPr>
                                <m:t>8</m:t>
                              </m:r>
                            </m:den>
                          </m:f>
                        </m:e>
                      </m:rad>
                      <m:r>
                        <a:rPr lang="en-US" altLang="zh-CN" sz="2300" i="1">
                          <a:latin typeface="Cambria Math" panose="02040503050406030204"/>
                        </a:rPr>
                        <m:t>=</m:t>
                      </m:r>
                      <m:r>
                        <a:rPr lang="en-US" altLang="zh-CN" sz="2300" i="1">
                          <a:latin typeface="Cambria Math" panose="02040503050406030204"/>
                        </a:rPr>
                        <m:t>1</m:t>
                      </m:r>
                      <m:r>
                        <a:rPr lang="en-US" altLang="zh-CN" sz="2300" i="1">
                          <a:latin typeface="Cambria Math" panose="02040503050406030204"/>
                        </a:rPr>
                        <m:t>.</m:t>
                      </m:r>
                      <m:r>
                        <a:rPr lang="en-US" altLang="zh-CN" sz="2300" i="1">
                          <a:latin typeface="Cambria Math" panose="02040503050406030204"/>
                        </a:rPr>
                        <m:t>243</m:t>
                      </m:r>
                    </m:oMath>
                  </m:oMathPara>
                </a14:m>
                <a:endParaRPr lang="zh-CN" altLang="zh-CN" sz="2300" dirty="0">
                  <a:latin typeface="Times New Roman" panose="02020603050405020304" pitchFamily="16" charset="0"/>
                  <a:ea typeface="黑体" panose="02010609060101010101" pitchFamily="49" charset="-122"/>
                  <a:cs typeface="Times New Roman" panose="02020603050405020304" pitchFamily="16" charset="0"/>
                </a:endParaRPr>
              </a:p>
              <a:p>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左</a:t>
                </a:r>
                <a:r>
                  <a:rPr lang="en-US" altLang="zh-CN" sz="2300" dirty="0">
                    <a:latin typeface="Times New Roman" panose="02020603050405020304" pitchFamily="16" charset="0"/>
                    <a:ea typeface="黑体" panose="02010609060101010101" pitchFamily="49" charset="-122"/>
                    <a:cs typeface="Times New Roman" panose="02020603050405020304" pitchFamily="16" charset="0"/>
                  </a:rPr>
                  <a:t>3</a:t>
                </a:r>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300" dirty="0">
                    <a:latin typeface="Times New Roman" panose="02020603050405020304" pitchFamily="16" charset="0"/>
                    <a:ea typeface="黑体" panose="02010609060101010101" pitchFamily="49" charset="-122"/>
                    <a:cs typeface="Times New Roman" panose="02020603050405020304" pitchFamily="16" charset="0"/>
                  </a:rPr>
                  <a:t>0/3</a:t>
                </a:r>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对应</a:t>
                </a:r>
                <a:endParaRPr lang="en-US" altLang="zh-CN" sz="230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f>
                        <m:fPr>
                          <m:ctrlPr>
                            <a:rPr lang="zh-CN" altLang="zh-CN" sz="2300" i="1">
                              <a:latin typeface="Cambria Math" panose="02040503050406030204" pitchFamily="18" charset="0"/>
                            </a:rPr>
                          </m:ctrlPr>
                        </m:fPr>
                        <m:num>
                          <m:r>
                            <a:rPr lang="en-US" altLang="zh-CN" sz="2300" i="1">
                              <a:latin typeface="Cambria Math" panose="02040503050406030204"/>
                            </a:rPr>
                            <m:t>0</m:t>
                          </m:r>
                        </m:num>
                        <m:den>
                          <m:r>
                            <a:rPr lang="en-US" altLang="zh-CN" sz="2300" i="1">
                              <a:latin typeface="Cambria Math" panose="02040503050406030204"/>
                            </a:rPr>
                            <m:t>3</m:t>
                          </m:r>
                        </m:den>
                      </m:f>
                      <m:r>
                        <a:rPr lang="en-US" altLang="zh-CN" sz="2300" i="1">
                          <a:latin typeface="Cambria Math" panose="02040503050406030204"/>
                        </a:rPr>
                        <m:t>+</m:t>
                      </m:r>
                      <m:rad>
                        <m:radPr>
                          <m:degHide m:val="on"/>
                          <m:ctrlPr>
                            <a:rPr lang="en-US" altLang="zh-CN" sz="2300" i="1">
                              <a:latin typeface="Cambria Math" panose="02040503050406030204" pitchFamily="18" charset="0"/>
                            </a:rPr>
                          </m:ctrlPr>
                        </m:radPr>
                        <m:deg/>
                        <m:e>
                          <m:f>
                            <m:fPr>
                              <m:ctrlPr>
                                <a:rPr lang="en-US" altLang="zh-CN" sz="2300" i="1">
                                  <a:latin typeface="Cambria Math" panose="02040503050406030204" pitchFamily="18" charset="0"/>
                                </a:rPr>
                              </m:ctrlPr>
                            </m:fPr>
                            <m:num>
                              <m:r>
                                <m:rPr>
                                  <m:sty m:val="p"/>
                                </m:rPr>
                                <a:rPr lang="en-US" altLang="zh-CN" sz="2300">
                                  <a:latin typeface="Cambria Math" panose="02040503050406030204"/>
                                </a:rPr>
                                <m:t>log</m:t>
                              </m:r>
                              <m:r>
                                <a:rPr lang="en-US" altLang="zh-CN" sz="2300" i="1">
                                  <a:latin typeface="Cambria Math" panose="02040503050406030204"/>
                                </a:rPr>
                                <m:t>⁡</m:t>
                              </m:r>
                              <m:r>
                                <a:rPr lang="en-US" altLang="zh-CN" sz="2300" i="1" smtClean="0">
                                  <a:latin typeface="Cambria Math" panose="02040503050406030204"/>
                                </a:rPr>
                                <m:t>(</m:t>
                              </m:r>
                              <m:r>
                                <a:rPr lang="en-US" altLang="zh-CN" sz="2300" i="1">
                                  <a:latin typeface="Cambria Math" panose="02040503050406030204"/>
                                </a:rPr>
                                <m:t>21</m:t>
                              </m:r>
                              <m:r>
                                <a:rPr lang="en-US" altLang="zh-CN" sz="2300" i="1" smtClean="0">
                                  <a:latin typeface="Cambria Math" panose="02040503050406030204"/>
                                </a:rPr>
                                <m:t>)</m:t>
                              </m:r>
                            </m:num>
                            <m:den>
                              <m:r>
                                <a:rPr lang="en-US" altLang="zh-CN" sz="2300" i="1">
                                  <a:latin typeface="Cambria Math" panose="02040503050406030204"/>
                                </a:rPr>
                                <m:t>3</m:t>
                              </m:r>
                            </m:den>
                          </m:f>
                        </m:e>
                      </m:rad>
                      <m:r>
                        <a:rPr lang="en-US" altLang="zh-CN" sz="2300" i="1">
                          <a:latin typeface="Cambria Math" panose="02040503050406030204"/>
                        </a:rPr>
                        <m:t>=</m:t>
                      </m:r>
                      <m:r>
                        <a:rPr lang="en-US" altLang="zh-CN" sz="2300" i="1">
                          <a:latin typeface="Cambria Math" panose="02040503050406030204"/>
                        </a:rPr>
                        <m:t>1</m:t>
                      </m:r>
                      <m:r>
                        <a:rPr lang="en-US" altLang="zh-CN" sz="2300" i="1">
                          <a:latin typeface="Cambria Math" panose="02040503050406030204"/>
                        </a:rPr>
                        <m:t>.</m:t>
                      </m:r>
                      <m:r>
                        <a:rPr lang="en-US" altLang="zh-CN" sz="2300" i="1">
                          <a:latin typeface="Cambria Math" panose="02040503050406030204"/>
                        </a:rPr>
                        <m:t>007</m:t>
                      </m:r>
                    </m:oMath>
                  </m:oMathPara>
                </a14:m>
                <a:endParaRPr lang="zh-CN" altLang="zh-CN" sz="2300" dirty="0">
                  <a:latin typeface="Times New Roman" panose="02020603050405020304" pitchFamily="16" charset="0"/>
                  <a:ea typeface="黑体" panose="02010609060101010101" pitchFamily="49" charset="-122"/>
                  <a:cs typeface="Times New Roman" panose="02020603050405020304" pitchFamily="16" charset="0"/>
                </a:endParaRPr>
              </a:p>
              <a:p>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黑棋会选择局面</a:t>
                </a:r>
                <a:r>
                  <a:rPr lang="en-US" altLang="zh-CN" sz="2300" dirty="0">
                    <a:latin typeface="Times New Roman" panose="02020603050405020304" pitchFamily="16" charset="0"/>
                    <a:ea typeface="黑体" panose="02010609060101010101" pitchFamily="49" charset="-122"/>
                    <a:cs typeface="Times New Roman" panose="02020603050405020304" pitchFamily="16" charset="0"/>
                  </a:rPr>
                  <a:t>7/10</a:t>
                </a:r>
                <a:endParaRPr lang="zh-CN" altLang="en-US" sz="23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 name="矩形 5"/>
              <p:cNvSpPr>
                <a:spLocks noRot="1" noChangeAspect="1" noMove="1" noResize="1" noEditPoints="1" noAdjustHandles="1" noChangeArrowheads="1" noChangeShapeType="1" noTextEdit="1"/>
              </p:cNvSpPr>
              <p:nvPr/>
            </p:nvSpPr>
            <p:spPr>
              <a:xfrm>
                <a:off x="305737" y="1522999"/>
                <a:ext cx="3203034" cy="4645311"/>
              </a:xfrm>
              <a:prstGeom prst="rect">
                <a:avLst/>
              </a:prstGeom>
              <a:blipFill rotWithShape="1">
                <a:blip r:embed="rId2"/>
                <a:stretch>
                  <a:fillRect l="-9" t="-6" r="12" b="12"/>
                </a:stretch>
              </a:blipFill>
            </p:spPr>
            <p:txBody>
              <a:bodyPr/>
              <a:lstStyle/>
              <a:p>
                <a:r>
                  <a:rPr lang="zh-CN" alt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蒙特卡洛树搜索：例子</a:t>
            </a:r>
            <a:endParaRPr lang="zh-CN" altLang="en-US" dirty="0"/>
          </a:p>
        </p:txBody>
      </p:sp>
      <p:sp>
        <p:nvSpPr>
          <p:cNvPr id="3" name="内容占位符 2"/>
          <p:cNvSpPr>
            <a:spLocks noGrp="1"/>
          </p:cNvSpPr>
          <p:nvPr>
            <p:ph idx="1"/>
          </p:nvPr>
        </p:nvSpPr>
        <p:spPr/>
        <p:txBody>
          <a:bodyPr/>
          <a:lstStyle/>
          <a:p>
            <a:r>
              <a:rPr lang="zh-CN" altLang="en-US" dirty="0">
                <a:latin typeface="Times New Roman" panose="02020603050405020304" pitchFamily="16" charset="0"/>
                <a:cs typeface="Times New Roman" panose="02020603050405020304" pitchFamily="16" charset="0"/>
              </a:rPr>
              <a:t>在节点</a:t>
            </a:r>
            <a:r>
              <a:rPr lang="en-US" altLang="zh-CN" dirty="0">
                <a:latin typeface="Times New Roman" panose="02020603050405020304" pitchFamily="16" charset="0"/>
                <a:cs typeface="Times New Roman" panose="02020603050405020304" pitchFamily="16" charset="0"/>
              </a:rPr>
              <a:t>7/10</a:t>
            </a:r>
            <a:r>
              <a:rPr lang="zh-CN" altLang="en-US" dirty="0">
                <a:latin typeface="Times New Roman" panose="02020603050405020304" pitchFamily="16" charset="0"/>
                <a:cs typeface="Times New Roman" panose="02020603050405020304" pitchFamily="16" charset="0"/>
              </a:rPr>
              <a:t>，由</a:t>
            </a:r>
            <a:r>
              <a:rPr lang="zh-CN" altLang="en-US" dirty="0">
                <a:solidFill>
                  <a:srgbClr val="C00000"/>
                </a:solidFill>
                <a:latin typeface="Times New Roman" panose="02020603050405020304" pitchFamily="16" charset="0"/>
                <a:cs typeface="Times New Roman" panose="02020603050405020304" pitchFamily="16" charset="0"/>
              </a:rPr>
              <a:t>白棋</a:t>
            </a:r>
            <a:r>
              <a:rPr lang="zh-CN" altLang="en-US" dirty="0">
                <a:latin typeface="Times New Roman" panose="02020603050405020304" pitchFamily="16" charset="0"/>
                <a:cs typeface="Times New Roman" panose="02020603050405020304" pitchFamily="16" charset="0"/>
              </a:rPr>
              <a:t>行棋</a:t>
            </a:r>
            <a:r>
              <a:rPr lang="en-US" altLang="zh-CN" dirty="0">
                <a:latin typeface="Times New Roman" panose="02020603050405020304" pitchFamily="16" charset="0"/>
                <a:cs typeface="Times New Roman" panose="02020603050405020304" pitchFamily="16" charset="0"/>
              </a:rPr>
              <a:t>(</a:t>
            </a:r>
            <a:r>
              <a:rPr lang="zh-CN" altLang="en-US" dirty="0">
                <a:latin typeface="Times New Roman" panose="02020603050405020304" pitchFamily="16" charset="0"/>
                <a:cs typeface="Times New Roman" panose="02020603050405020304" pitchFamily="16" charset="0"/>
              </a:rPr>
              <a:t>第一项为</a:t>
            </a:r>
            <a:r>
              <a:rPr lang="en-US" altLang="zh-CN" dirty="0">
                <a:latin typeface="Times New Roman" panose="02020603050405020304" pitchFamily="16" charset="0"/>
                <a:cs typeface="Times New Roman" panose="02020603050405020304" pitchFamily="16" charset="0"/>
              </a:rPr>
              <a:t>1-A/B) </a:t>
            </a:r>
            <a:r>
              <a:rPr lang="zh-CN" altLang="en-US" dirty="0">
                <a:latin typeface="Times New Roman" panose="02020603050405020304" pitchFamily="16" charset="0"/>
                <a:cs typeface="Times New Roman" panose="02020603050405020304" pitchFamily="16" charset="0"/>
              </a:rPr>
              <a:t>，由</a:t>
            </a:r>
            <a:r>
              <a:rPr lang="en-US" altLang="zh-CN" dirty="0">
                <a:latin typeface="Times New Roman" panose="02020603050405020304" pitchFamily="16" charset="0"/>
                <a:cs typeface="Times New Roman" panose="02020603050405020304" pitchFamily="16" charset="0"/>
              </a:rPr>
              <a:t>UCB1</a:t>
            </a:r>
            <a:r>
              <a:rPr lang="zh-CN" altLang="en-US" dirty="0">
                <a:latin typeface="Times New Roman" panose="02020603050405020304" pitchFamily="16" charset="0"/>
                <a:cs typeface="Times New Roman" panose="02020603050405020304" pitchFamily="16" charset="0"/>
              </a:rPr>
              <a:t>公式可得</a:t>
            </a:r>
            <a:endParaRPr lang="zh-CN" altLang="en-US" dirty="0">
              <a:latin typeface="Times New Roman" panose="02020603050405020304" pitchFamily="16" charset="0"/>
              <a:cs typeface="Times New Roman" panose="02020603050405020304" pitchFamily="16" charset="0"/>
            </a:endParaRPr>
          </a:p>
        </p:txBody>
      </p:sp>
      <p:pic>
        <p:nvPicPr>
          <p:cNvPr id="4" name="Picture 1" descr="/Users/ericzhang/Desktop/MCPlan_Example_20181014.pn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32412" y="1774713"/>
            <a:ext cx="8759587" cy="4293577"/>
          </a:xfrm>
          <a:prstGeom prst="rect">
            <a:avLst/>
          </a:prstGeom>
          <a:noFill/>
          <a:ln>
            <a:noFill/>
          </a:ln>
        </p:spPr>
      </p:pic>
      <mc:AlternateContent xmlns:mc="http://schemas.openxmlformats.org/markup-compatibility/2006">
        <mc:Choice xmlns:a14="http://schemas.microsoft.com/office/drawing/2010/main" Requires="a14">
          <p:sp>
            <p:nvSpPr>
              <p:cNvPr id="6" name="矩形 5"/>
              <p:cNvSpPr/>
              <p:nvPr/>
            </p:nvSpPr>
            <p:spPr>
              <a:xfrm>
                <a:off x="305737" y="1522999"/>
                <a:ext cx="3203034" cy="3599575"/>
              </a:xfrm>
              <a:prstGeom prst="rect">
                <a:avLst/>
              </a:prstGeom>
            </p:spPr>
            <p:txBody>
              <a:bodyPr wrap="square">
                <a:spAutoFit/>
              </a:bodyPr>
              <a:lstStyle/>
              <a:p>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左</a:t>
                </a:r>
                <a:r>
                  <a:rPr lang="en-US" altLang="zh-CN" sz="2300" dirty="0">
                    <a:latin typeface="Times New Roman" panose="02020603050405020304" pitchFamily="16" charset="0"/>
                    <a:ea typeface="黑体" panose="02010609060101010101" pitchFamily="49" charset="-122"/>
                    <a:cs typeface="Times New Roman" panose="02020603050405020304" pitchFamily="16" charset="0"/>
                  </a:rPr>
                  <a:t>1</a:t>
                </a:r>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300" dirty="0">
                    <a:latin typeface="Times New Roman" panose="02020603050405020304" pitchFamily="16" charset="0"/>
                    <a:ea typeface="黑体" panose="02010609060101010101" pitchFamily="49" charset="-122"/>
                    <a:cs typeface="Times New Roman" panose="02020603050405020304" pitchFamily="16" charset="0"/>
                  </a:rPr>
                  <a:t>2/4</a:t>
                </a:r>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对应</a:t>
                </a:r>
                <a:endParaRPr lang="en-US" altLang="zh-CN" sz="2300" dirty="0">
                  <a:latin typeface="Times New Roman" panose="02020603050405020304" pitchFamily="16" charset="0"/>
                  <a:ea typeface="黑体" panose="02010609060101010101" pitchFamily="49" charset="-122"/>
                  <a:cs typeface="Times New Roman" panose="02020603050405020304" pitchFamily="16" charset="0"/>
                </a:endParaRPr>
              </a:p>
              <a:p>
                <a14:m>
                  <m:oMathPara xmlns:m="http://schemas.openxmlformats.org/officeDocument/2006/math">
                    <m:oMathParaPr>
                      <m:jc m:val="centerGroup"/>
                    </m:oMathParaPr>
                    <m:oMath xmlns:m="http://schemas.openxmlformats.org/officeDocument/2006/math">
                      <m:f>
                        <m:fPr>
                          <m:ctrlPr>
                            <a:rPr lang="zh-CN" altLang="zh-CN" sz="2300" i="1">
                              <a:latin typeface="Cambria Math" panose="02040503050406030204" pitchFamily="18" charset="0"/>
                              <a:ea typeface="黑体" panose="02010609060101010101" pitchFamily="49" charset="-122"/>
                              <a:cs typeface="Times New Roman" panose="02020603050405020304" pitchFamily="16" charset="0"/>
                            </a:rPr>
                          </m:ctrlPr>
                        </m:fPr>
                        <m:num>
                          <m:r>
                            <a:rPr lang="en-US" altLang="zh-CN" sz="2300">
                              <a:latin typeface="Cambria Math" panose="02040503050406030204" pitchFamily="18" charset="0"/>
                              <a:ea typeface="黑体" panose="02010609060101010101" pitchFamily="49" charset="-122"/>
                              <a:cs typeface="Times New Roman" panose="02020603050405020304" pitchFamily="16" charset="0"/>
                            </a:rPr>
                            <m:t>2</m:t>
                          </m:r>
                        </m:num>
                        <m:den>
                          <m:r>
                            <a:rPr lang="en-US" altLang="zh-CN" sz="2300">
                              <a:latin typeface="Cambria Math" panose="02040503050406030204" pitchFamily="18" charset="0"/>
                              <a:ea typeface="黑体" panose="02010609060101010101" pitchFamily="49" charset="-122"/>
                              <a:cs typeface="Times New Roman" panose="02020603050405020304" pitchFamily="16" charset="0"/>
                            </a:rPr>
                            <m:t>4</m:t>
                          </m:r>
                        </m:den>
                      </m:f>
                      <m:r>
                        <a:rPr lang="en-US" altLang="zh-CN" sz="2300">
                          <a:latin typeface="Cambria Math" panose="02040503050406030204" pitchFamily="18" charset="0"/>
                          <a:ea typeface="黑体" panose="02010609060101010101" pitchFamily="49" charset="-122"/>
                          <a:cs typeface="Times New Roman" panose="02020603050405020304" pitchFamily="16" charset="0"/>
                        </a:rPr>
                        <m:t>+</m:t>
                      </m:r>
                      <m:rad>
                        <m:radPr>
                          <m:degHide m:val="on"/>
                          <m:ctrlPr>
                            <a:rPr lang="en-US" altLang="zh-CN" sz="2300" i="1">
                              <a:latin typeface="Cambria Math" panose="02040503050406030204" pitchFamily="18" charset="0"/>
                              <a:ea typeface="黑体" panose="02010609060101010101" pitchFamily="49" charset="-122"/>
                              <a:cs typeface="Times New Roman" panose="02020603050405020304" pitchFamily="16" charset="0"/>
                            </a:rPr>
                          </m:ctrlPr>
                        </m:radPr>
                        <m:deg/>
                        <m:e>
                          <m:f>
                            <m:fPr>
                              <m:ctrlPr>
                                <a:rPr lang="en-US" altLang="zh-CN" sz="2300" i="1">
                                  <a:latin typeface="Cambria Math" panose="02040503050406030204" pitchFamily="18" charset="0"/>
                                  <a:ea typeface="黑体" panose="02010609060101010101" pitchFamily="49" charset="-122"/>
                                  <a:cs typeface="Times New Roman" panose="02020603050405020304" pitchFamily="16" charset="0"/>
                                </a:rPr>
                              </m:ctrlPr>
                            </m:fPr>
                            <m:num>
                              <m:r>
                                <m:rPr>
                                  <m:sty m:val="p"/>
                                </m:rPr>
                                <a:rPr lang="en-US" altLang="zh-CN" sz="2300">
                                  <a:latin typeface="Cambria Math" panose="02040503050406030204"/>
                                </a:rPr>
                                <m:t>log</m:t>
                              </m:r>
                              <m:r>
                                <a:rPr lang="en-US" altLang="zh-CN" sz="2300" i="1">
                                  <a:latin typeface="Cambria Math" panose="02040503050406030204"/>
                                </a:rPr>
                                <m:t>⁡(</m:t>
                              </m:r>
                              <m:r>
                                <a:rPr lang="en-US" altLang="zh-CN" sz="2300" i="1">
                                  <a:latin typeface="Cambria Math" panose="02040503050406030204"/>
                                </a:rPr>
                                <m:t>1</m:t>
                              </m:r>
                              <m:r>
                                <a:rPr lang="en-US" altLang="zh-CN" sz="2300" b="0" i="1" smtClean="0">
                                  <a:latin typeface="Cambria Math" panose="02040503050406030204" pitchFamily="18" charset="0"/>
                                </a:rPr>
                                <m:t>0</m:t>
                              </m:r>
                              <m:r>
                                <a:rPr lang="en-US" altLang="zh-CN" sz="2300" i="1">
                                  <a:latin typeface="Cambria Math" panose="02040503050406030204"/>
                                </a:rPr>
                                <m:t>)</m:t>
                              </m:r>
                            </m:num>
                            <m:den>
                              <m:r>
                                <a:rPr lang="en-US" altLang="zh-CN" sz="2300">
                                  <a:latin typeface="Cambria Math" panose="02040503050406030204" pitchFamily="18" charset="0"/>
                                  <a:ea typeface="黑体" panose="02010609060101010101" pitchFamily="49" charset="-122"/>
                                  <a:cs typeface="Times New Roman" panose="02020603050405020304" pitchFamily="16" charset="0"/>
                                </a:rPr>
                                <m:t>4</m:t>
                              </m:r>
                            </m:den>
                          </m:f>
                        </m:e>
                      </m:rad>
                      <m:r>
                        <a:rPr lang="en-US" altLang="zh-CN" sz="2300">
                          <a:latin typeface="Cambria Math" panose="02040503050406030204" pitchFamily="18" charset="0"/>
                          <a:ea typeface="黑体" panose="02010609060101010101" pitchFamily="49" charset="-122"/>
                          <a:cs typeface="Times New Roman" panose="02020603050405020304" pitchFamily="16" charset="0"/>
                        </a:rPr>
                        <m:t>=</m:t>
                      </m:r>
                      <m:r>
                        <a:rPr lang="en-US" altLang="zh-CN" sz="2300">
                          <a:latin typeface="Cambria Math" panose="02040503050406030204" pitchFamily="18" charset="0"/>
                          <a:ea typeface="黑体" panose="02010609060101010101" pitchFamily="49" charset="-122"/>
                          <a:cs typeface="Times New Roman" panose="02020603050405020304" pitchFamily="16" charset="0"/>
                        </a:rPr>
                        <m:t>1</m:t>
                      </m:r>
                      <m:r>
                        <a:rPr lang="en-US" altLang="zh-CN" sz="2300">
                          <a:latin typeface="Cambria Math" panose="02040503050406030204" pitchFamily="18" charset="0"/>
                          <a:ea typeface="黑体" panose="02010609060101010101" pitchFamily="49" charset="-122"/>
                          <a:cs typeface="Times New Roman" panose="02020603050405020304" pitchFamily="16" charset="0"/>
                        </a:rPr>
                        <m:t>.</m:t>
                      </m:r>
                      <m:r>
                        <a:rPr lang="en-US" altLang="zh-CN" sz="2300">
                          <a:latin typeface="Cambria Math" panose="02040503050406030204" pitchFamily="18" charset="0"/>
                          <a:ea typeface="黑体" panose="02010609060101010101" pitchFamily="49" charset="-122"/>
                          <a:cs typeface="Times New Roman" panose="02020603050405020304" pitchFamily="16" charset="0"/>
                        </a:rPr>
                        <m:t>26</m:t>
                      </m:r>
                    </m:oMath>
                  </m:oMathPara>
                </a14:m>
                <a:endParaRPr lang="zh-CN" altLang="zh-CN" sz="2300" dirty="0">
                  <a:latin typeface="Times New Roman" panose="02020603050405020304" pitchFamily="16" charset="0"/>
                  <a:ea typeface="黑体" panose="02010609060101010101" pitchFamily="49" charset="-122"/>
                  <a:cs typeface="Times New Roman" panose="02020603050405020304" pitchFamily="16" charset="0"/>
                </a:endParaRPr>
              </a:p>
              <a:p>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左</a:t>
                </a:r>
                <a:r>
                  <a:rPr lang="en-US" altLang="zh-CN" sz="2300" dirty="0">
                    <a:latin typeface="Times New Roman" panose="02020603050405020304" pitchFamily="16" charset="0"/>
                    <a:ea typeface="黑体" panose="02010609060101010101" pitchFamily="49" charset="-122"/>
                    <a:cs typeface="Times New Roman" panose="02020603050405020304" pitchFamily="16" charset="0"/>
                  </a:rPr>
                  <a:t>2</a:t>
                </a:r>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300" dirty="0">
                    <a:latin typeface="Times New Roman" panose="02020603050405020304" pitchFamily="16" charset="0"/>
                    <a:ea typeface="黑体" panose="02010609060101010101" pitchFamily="49" charset="-122"/>
                    <a:cs typeface="Times New Roman" panose="02020603050405020304" pitchFamily="16" charset="0"/>
                  </a:rPr>
                  <a:t>5/6</a:t>
                </a:r>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对应</a:t>
                </a:r>
                <a:endParaRPr lang="en-US" altLang="zh-CN" sz="2300" dirty="0">
                  <a:latin typeface="Times New Roman" panose="02020603050405020304" pitchFamily="16" charset="0"/>
                  <a:ea typeface="黑体" panose="02010609060101010101" pitchFamily="49" charset="-122"/>
                  <a:cs typeface="Times New Roman" panose="02020603050405020304" pitchFamily="16" charset="0"/>
                </a:endParaRPr>
              </a:p>
              <a:p>
                <a14:m>
                  <m:oMathPara xmlns:m="http://schemas.openxmlformats.org/officeDocument/2006/math">
                    <m:oMathParaPr>
                      <m:jc m:val="centerGroup"/>
                    </m:oMathParaPr>
                    <m:oMath xmlns:m="http://schemas.openxmlformats.org/officeDocument/2006/math">
                      <m:f>
                        <m:fPr>
                          <m:ctrlPr>
                            <a:rPr lang="zh-CN" altLang="zh-CN" sz="2300" i="1">
                              <a:latin typeface="Cambria Math" panose="02040503050406030204" pitchFamily="18" charset="0"/>
                              <a:ea typeface="黑体" panose="02010609060101010101" pitchFamily="49" charset="-122"/>
                              <a:cs typeface="Times New Roman" panose="02020603050405020304" pitchFamily="16" charset="0"/>
                            </a:rPr>
                          </m:ctrlPr>
                        </m:fPr>
                        <m:num>
                          <m:r>
                            <a:rPr lang="en-US" altLang="zh-CN" sz="2300" b="0" i="0" smtClean="0">
                              <a:latin typeface="Cambria Math" panose="02040503050406030204" pitchFamily="18" charset="0"/>
                              <a:ea typeface="黑体" panose="02010609060101010101" pitchFamily="49" charset="-122"/>
                              <a:cs typeface="Times New Roman" panose="02020603050405020304" pitchFamily="16" charset="0"/>
                            </a:rPr>
                            <m:t>1</m:t>
                          </m:r>
                        </m:num>
                        <m:den>
                          <m:r>
                            <a:rPr lang="en-US" altLang="zh-CN" sz="2300">
                              <a:latin typeface="Cambria Math" panose="02040503050406030204" pitchFamily="18" charset="0"/>
                              <a:ea typeface="黑体" panose="02010609060101010101" pitchFamily="49" charset="-122"/>
                              <a:cs typeface="Times New Roman" panose="02020603050405020304" pitchFamily="16" charset="0"/>
                            </a:rPr>
                            <m:t>6</m:t>
                          </m:r>
                        </m:den>
                      </m:f>
                      <m:r>
                        <a:rPr lang="en-US" altLang="zh-CN" sz="2300">
                          <a:latin typeface="Cambria Math" panose="02040503050406030204" pitchFamily="18" charset="0"/>
                          <a:ea typeface="黑体" panose="02010609060101010101" pitchFamily="49" charset="-122"/>
                          <a:cs typeface="Times New Roman" panose="02020603050405020304" pitchFamily="16" charset="0"/>
                        </a:rPr>
                        <m:t>+</m:t>
                      </m:r>
                      <m:rad>
                        <m:radPr>
                          <m:degHide m:val="on"/>
                          <m:ctrlPr>
                            <a:rPr lang="en-US" altLang="zh-CN" sz="2300" i="1">
                              <a:latin typeface="Cambria Math" panose="02040503050406030204" pitchFamily="18" charset="0"/>
                              <a:ea typeface="黑体" panose="02010609060101010101" pitchFamily="49" charset="-122"/>
                              <a:cs typeface="Times New Roman" panose="02020603050405020304" pitchFamily="16" charset="0"/>
                            </a:rPr>
                          </m:ctrlPr>
                        </m:radPr>
                        <m:deg/>
                        <m:e>
                          <m:f>
                            <m:fPr>
                              <m:ctrlPr>
                                <a:rPr lang="en-US" altLang="zh-CN" sz="2300" i="1">
                                  <a:latin typeface="Cambria Math" panose="02040503050406030204" pitchFamily="18" charset="0"/>
                                  <a:ea typeface="黑体" panose="02010609060101010101" pitchFamily="49" charset="-122"/>
                                  <a:cs typeface="Times New Roman" panose="02020603050405020304" pitchFamily="16" charset="0"/>
                                </a:rPr>
                              </m:ctrlPr>
                            </m:fPr>
                            <m:num>
                              <m:r>
                                <m:rPr>
                                  <m:sty m:val="p"/>
                                </m:rPr>
                                <a:rPr lang="en-US" altLang="zh-CN" sz="2300">
                                  <a:latin typeface="Cambria Math" panose="02040503050406030204"/>
                                </a:rPr>
                                <m:t>log</m:t>
                              </m:r>
                              <m:r>
                                <a:rPr lang="en-US" altLang="zh-CN" sz="2300" i="1">
                                  <a:latin typeface="Cambria Math" panose="02040503050406030204"/>
                                </a:rPr>
                                <m:t>⁡(</m:t>
                              </m:r>
                              <m:r>
                                <a:rPr lang="en-US" altLang="zh-CN" sz="2300" i="1">
                                  <a:latin typeface="Cambria Math" panose="02040503050406030204"/>
                                </a:rPr>
                                <m:t>1</m:t>
                              </m:r>
                              <m:r>
                                <a:rPr lang="en-US" altLang="zh-CN" sz="2300" i="1">
                                  <a:latin typeface="Cambria Math" panose="02040503050406030204" pitchFamily="18" charset="0"/>
                                </a:rPr>
                                <m:t>0</m:t>
                              </m:r>
                              <m:r>
                                <a:rPr lang="en-US" altLang="zh-CN" sz="2300" i="1">
                                  <a:latin typeface="Cambria Math" panose="02040503050406030204"/>
                                </a:rPr>
                                <m:t>)</m:t>
                              </m:r>
                            </m:num>
                            <m:den>
                              <m:r>
                                <a:rPr lang="en-US" altLang="zh-CN" sz="2300">
                                  <a:latin typeface="Cambria Math" panose="02040503050406030204" pitchFamily="18" charset="0"/>
                                  <a:ea typeface="黑体" panose="02010609060101010101" pitchFamily="49" charset="-122"/>
                                  <a:cs typeface="Times New Roman" panose="02020603050405020304" pitchFamily="16" charset="0"/>
                                </a:rPr>
                                <m:t>6</m:t>
                              </m:r>
                            </m:den>
                          </m:f>
                        </m:e>
                      </m:rad>
                      <m:r>
                        <a:rPr lang="en-US" altLang="zh-CN" sz="2300">
                          <a:latin typeface="Cambria Math" panose="02040503050406030204" pitchFamily="18" charset="0"/>
                          <a:ea typeface="黑体" panose="02010609060101010101" pitchFamily="49" charset="-122"/>
                          <a:cs typeface="Times New Roman" panose="02020603050405020304" pitchFamily="16" charset="0"/>
                        </a:rPr>
                        <m:t>=</m:t>
                      </m:r>
                      <m:r>
                        <a:rPr lang="en-US" altLang="zh-CN" sz="2300">
                          <a:latin typeface="Cambria Math" panose="02040503050406030204" pitchFamily="18" charset="0"/>
                          <a:ea typeface="黑体" panose="02010609060101010101" pitchFamily="49" charset="-122"/>
                          <a:cs typeface="Times New Roman" panose="02020603050405020304" pitchFamily="16" charset="0"/>
                        </a:rPr>
                        <m:t>0</m:t>
                      </m:r>
                      <m:r>
                        <a:rPr lang="en-US" altLang="zh-CN" sz="2300">
                          <a:latin typeface="Cambria Math" panose="02040503050406030204" pitchFamily="18" charset="0"/>
                          <a:ea typeface="黑体" panose="02010609060101010101" pitchFamily="49" charset="-122"/>
                          <a:cs typeface="Times New Roman" panose="02020603050405020304" pitchFamily="16" charset="0"/>
                        </a:rPr>
                        <m:t>.</m:t>
                      </m:r>
                      <m:r>
                        <a:rPr lang="en-US" altLang="zh-CN" sz="2300">
                          <a:latin typeface="Cambria Math" panose="02040503050406030204" pitchFamily="18" charset="0"/>
                          <a:ea typeface="黑体" panose="02010609060101010101" pitchFamily="49" charset="-122"/>
                          <a:cs typeface="Times New Roman" panose="02020603050405020304" pitchFamily="16" charset="0"/>
                        </a:rPr>
                        <m:t>786</m:t>
                      </m:r>
                    </m:oMath>
                  </m:oMathPara>
                </a14:m>
                <a:endParaRPr lang="zh-CN" altLang="zh-CN" sz="2300" dirty="0">
                  <a:latin typeface="Times New Roman" panose="02020603050405020304" pitchFamily="16" charset="0"/>
                  <a:ea typeface="黑体" panose="02010609060101010101" pitchFamily="49" charset="-122"/>
                  <a:cs typeface="Times New Roman" panose="02020603050405020304" pitchFamily="16" charset="0"/>
                </a:endParaRPr>
              </a:p>
              <a:p>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白棋会选择局面</a:t>
                </a:r>
                <a:r>
                  <a:rPr lang="en-US" altLang="zh-CN" sz="2300" dirty="0">
                    <a:latin typeface="Times New Roman" panose="02020603050405020304" pitchFamily="16" charset="0"/>
                    <a:ea typeface="黑体" panose="02010609060101010101" pitchFamily="49" charset="-122"/>
                    <a:cs typeface="Times New Roman" panose="02020603050405020304" pitchFamily="16" charset="0"/>
                  </a:rPr>
                  <a:t>2/4</a:t>
                </a:r>
                <a:endParaRPr lang="zh-CN" altLang="zh-CN" sz="2300" dirty="0">
                  <a:latin typeface="Times New Roman" panose="02020603050405020304" pitchFamily="16" charset="0"/>
                  <a:ea typeface="黑体" panose="02010609060101010101" pitchFamily="49" charset="-122"/>
                  <a:cs typeface="Times New Roman" panose="02020603050405020304" pitchFamily="16" charset="0"/>
                </a:endParaRPr>
              </a:p>
              <a:p>
                <a:endParaRPr lang="zh-CN" altLang="en-US" sz="23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 name="矩形 5"/>
              <p:cNvSpPr>
                <a:spLocks noRot="1" noChangeAspect="1" noMove="1" noResize="1" noEditPoints="1" noAdjustHandles="1" noChangeArrowheads="1" noChangeShapeType="1" noTextEdit="1"/>
              </p:cNvSpPr>
              <p:nvPr/>
            </p:nvSpPr>
            <p:spPr>
              <a:xfrm>
                <a:off x="305737" y="1522999"/>
                <a:ext cx="3203034" cy="3599575"/>
              </a:xfrm>
              <a:prstGeom prst="rect">
                <a:avLst/>
              </a:prstGeom>
              <a:blipFill rotWithShape="1">
                <a:blip r:embed="rId2"/>
                <a:stretch>
                  <a:fillRect l="-9" t="-7" r="12" b="1"/>
                </a:stretch>
              </a:blipFill>
            </p:spPr>
            <p:txBody>
              <a:bodyPr/>
              <a:lstStyle/>
              <a:p>
                <a:r>
                  <a:rPr lang="zh-CN" altLang="en-US">
                    <a:noFill/>
                  </a:rPr>
                  <a:t> </a:t>
                </a: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蒙特卡洛树搜索：例子</a:t>
            </a:r>
            <a:endParaRPr lang="zh-CN" altLang="en-US" dirty="0"/>
          </a:p>
        </p:txBody>
      </p:sp>
      <p:sp>
        <p:nvSpPr>
          <p:cNvPr id="3" name="内容占位符 2"/>
          <p:cNvSpPr>
            <a:spLocks noGrp="1"/>
          </p:cNvSpPr>
          <p:nvPr>
            <p:ph idx="1"/>
          </p:nvPr>
        </p:nvSpPr>
        <p:spPr/>
        <p:txBody>
          <a:bodyPr/>
          <a:lstStyle/>
          <a:p>
            <a:r>
              <a:rPr lang="zh-CN" altLang="en-US" dirty="0">
                <a:latin typeface="Times New Roman" panose="02020603050405020304" pitchFamily="16" charset="0"/>
                <a:cs typeface="Times New Roman" panose="02020603050405020304" pitchFamily="16" charset="0"/>
              </a:rPr>
              <a:t>在节点</a:t>
            </a:r>
            <a:r>
              <a:rPr lang="en-US" altLang="zh-CN" dirty="0">
                <a:latin typeface="Times New Roman" panose="02020603050405020304" pitchFamily="16" charset="0"/>
                <a:cs typeface="Times New Roman" panose="02020603050405020304" pitchFamily="16" charset="0"/>
              </a:rPr>
              <a:t>2/4</a:t>
            </a:r>
            <a:r>
              <a:rPr lang="zh-CN" altLang="en-US" dirty="0">
                <a:latin typeface="Times New Roman" panose="02020603050405020304" pitchFamily="16" charset="0"/>
                <a:cs typeface="Times New Roman" panose="02020603050405020304" pitchFamily="16" charset="0"/>
              </a:rPr>
              <a:t>，黑棋评估下面的两个局面，由</a:t>
            </a:r>
            <a:r>
              <a:rPr lang="en-US" altLang="zh-CN" dirty="0">
                <a:latin typeface="Times New Roman" panose="02020603050405020304" pitchFamily="16" charset="0"/>
                <a:cs typeface="Times New Roman" panose="02020603050405020304" pitchFamily="16" charset="0"/>
              </a:rPr>
              <a:t>UCB1</a:t>
            </a:r>
            <a:r>
              <a:rPr lang="zh-CN" altLang="en-US" dirty="0">
                <a:latin typeface="Times New Roman" panose="02020603050405020304" pitchFamily="16" charset="0"/>
                <a:cs typeface="Times New Roman" panose="02020603050405020304" pitchFamily="16" charset="0"/>
              </a:rPr>
              <a:t>公式可得</a:t>
            </a:r>
            <a:endParaRPr lang="zh-CN" altLang="en-US" dirty="0">
              <a:latin typeface="Times New Roman" panose="02020603050405020304" pitchFamily="16" charset="0"/>
              <a:cs typeface="Times New Roman" panose="02020603050405020304" pitchFamily="16" charset="0"/>
            </a:endParaRPr>
          </a:p>
        </p:txBody>
      </p:sp>
      <p:pic>
        <p:nvPicPr>
          <p:cNvPr id="4" name="Picture 1" descr="/Users/ericzhang/Desktop/MCPlan_Example_20181014.pn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32412" y="1774713"/>
            <a:ext cx="8759587" cy="4293577"/>
          </a:xfrm>
          <a:prstGeom prst="rect">
            <a:avLst/>
          </a:prstGeom>
          <a:noFill/>
          <a:ln>
            <a:noFill/>
          </a:ln>
        </p:spPr>
      </p:pic>
      <mc:AlternateContent xmlns:mc="http://schemas.openxmlformats.org/markup-compatibility/2006">
        <mc:Choice xmlns:a14="http://schemas.microsoft.com/office/drawing/2010/main" Requires="a14">
          <p:sp>
            <p:nvSpPr>
              <p:cNvPr id="6" name="矩形 5"/>
              <p:cNvSpPr/>
              <p:nvPr/>
            </p:nvSpPr>
            <p:spPr>
              <a:xfrm>
                <a:off x="305737" y="1522999"/>
                <a:ext cx="3203034" cy="3599575"/>
              </a:xfrm>
              <a:prstGeom prst="rect">
                <a:avLst/>
              </a:prstGeom>
            </p:spPr>
            <p:txBody>
              <a:bodyPr wrap="square">
                <a:spAutoFit/>
              </a:bodyPr>
              <a:lstStyle/>
              <a:p>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左</a:t>
                </a:r>
                <a:r>
                  <a:rPr lang="en-US" altLang="zh-CN" sz="2300" dirty="0">
                    <a:latin typeface="Times New Roman" panose="02020603050405020304" pitchFamily="16" charset="0"/>
                    <a:ea typeface="黑体" panose="02010609060101010101" pitchFamily="49" charset="-122"/>
                    <a:cs typeface="Times New Roman" panose="02020603050405020304" pitchFamily="16" charset="0"/>
                  </a:rPr>
                  <a:t>1</a:t>
                </a:r>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300" dirty="0">
                    <a:latin typeface="Times New Roman" panose="02020603050405020304" pitchFamily="16" charset="0"/>
                    <a:ea typeface="黑体" panose="02010609060101010101" pitchFamily="49" charset="-122"/>
                    <a:cs typeface="Times New Roman" panose="02020603050405020304" pitchFamily="16" charset="0"/>
                  </a:rPr>
                  <a:t>1/3</a:t>
                </a:r>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对应</a:t>
                </a:r>
                <a:endParaRPr lang="en-US" altLang="zh-CN" sz="2300" dirty="0">
                  <a:latin typeface="Times New Roman" panose="02020603050405020304" pitchFamily="16" charset="0"/>
                  <a:ea typeface="黑体" panose="02010609060101010101" pitchFamily="49" charset="-122"/>
                  <a:cs typeface="Times New Roman" panose="02020603050405020304" pitchFamily="16" charset="0"/>
                </a:endParaRPr>
              </a:p>
              <a:p>
                <a14:m>
                  <m:oMathPara xmlns:m="http://schemas.openxmlformats.org/officeDocument/2006/math">
                    <m:oMathParaPr>
                      <m:jc m:val="centerGroup"/>
                    </m:oMathParaPr>
                    <m:oMath xmlns:m="http://schemas.openxmlformats.org/officeDocument/2006/math">
                      <m:f>
                        <m:fPr>
                          <m:ctrlPr>
                            <a:rPr lang="zh-CN" altLang="zh-CN" sz="2300" i="1">
                              <a:latin typeface="Cambria Math" panose="02040503050406030204" pitchFamily="18" charset="0"/>
                              <a:ea typeface="黑体" panose="02010609060101010101" pitchFamily="49" charset="-122"/>
                              <a:cs typeface="Times New Roman" panose="02020603050405020304" pitchFamily="16" charset="0"/>
                            </a:rPr>
                          </m:ctrlPr>
                        </m:fPr>
                        <m:num>
                          <m:r>
                            <a:rPr lang="en-US" altLang="zh-CN" sz="2300">
                              <a:latin typeface="Cambria Math" panose="02040503050406030204" pitchFamily="18" charset="0"/>
                              <a:ea typeface="黑体" panose="02010609060101010101" pitchFamily="49" charset="-122"/>
                              <a:cs typeface="Times New Roman" panose="02020603050405020304" pitchFamily="16" charset="0"/>
                            </a:rPr>
                            <m:t>1</m:t>
                          </m:r>
                        </m:num>
                        <m:den>
                          <m:r>
                            <a:rPr lang="en-US" altLang="zh-CN" sz="2300">
                              <a:latin typeface="Cambria Math" panose="02040503050406030204" pitchFamily="18" charset="0"/>
                              <a:ea typeface="黑体" panose="02010609060101010101" pitchFamily="49" charset="-122"/>
                              <a:cs typeface="Times New Roman" panose="02020603050405020304" pitchFamily="16" charset="0"/>
                            </a:rPr>
                            <m:t>3</m:t>
                          </m:r>
                        </m:den>
                      </m:f>
                      <m:r>
                        <a:rPr lang="en-US" altLang="zh-CN" sz="2300">
                          <a:latin typeface="Cambria Math" panose="02040503050406030204" pitchFamily="18" charset="0"/>
                          <a:ea typeface="黑体" panose="02010609060101010101" pitchFamily="49" charset="-122"/>
                          <a:cs typeface="Times New Roman" panose="02020603050405020304" pitchFamily="16" charset="0"/>
                        </a:rPr>
                        <m:t>+</m:t>
                      </m:r>
                      <m:rad>
                        <m:radPr>
                          <m:degHide m:val="on"/>
                          <m:ctrlPr>
                            <a:rPr lang="en-US" altLang="zh-CN" sz="2300" i="1">
                              <a:latin typeface="Cambria Math" panose="02040503050406030204" pitchFamily="18" charset="0"/>
                              <a:ea typeface="黑体" panose="02010609060101010101" pitchFamily="49" charset="-122"/>
                              <a:cs typeface="Times New Roman" panose="02020603050405020304" pitchFamily="16" charset="0"/>
                            </a:rPr>
                          </m:ctrlPr>
                        </m:radPr>
                        <m:deg/>
                        <m:e>
                          <m:f>
                            <m:fPr>
                              <m:ctrlPr>
                                <a:rPr lang="en-US" altLang="zh-CN" sz="2300" i="1">
                                  <a:latin typeface="Cambria Math" panose="02040503050406030204" pitchFamily="18" charset="0"/>
                                  <a:ea typeface="黑体" panose="02010609060101010101" pitchFamily="49" charset="-122"/>
                                  <a:cs typeface="Times New Roman" panose="02020603050405020304" pitchFamily="16" charset="0"/>
                                </a:rPr>
                              </m:ctrlPr>
                            </m:fPr>
                            <m:num>
                              <m:r>
                                <m:rPr>
                                  <m:sty m:val="p"/>
                                </m:rPr>
                                <a:rPr lang="en-US" altLang="zh-CN" sz="2300">
                                  <a:latin typeface="Cambria Math" panose="02040503050406030204" pitchFamily="18" charset="0"/>
                                  <a:ea typeface="黑体" panose="02010609060101010101" pitchFamily="49" charset="-122"/>
                                  <a:cs typeface="Times New Roman" panose="02020603050405020304" pitchFamily="16" charset="0"/>
                                </a:rPr>
                                <m:t>log</m:t>
                              </m:r>
                              <m:r>
                                <a:rPr lang="en-US" altLang="zh-CN" sz="2300">
                                  <a:latin typeface="Cambria Math" panose="02040503050406030204" pitchFamily="18" charset="0"/>
                                  <a:ea typeface="黑体" panose="02010609060101010101" pitchFamily="49" charset="-122"/>
                                  <a:cs typeface="Times New Roman" panose="02020603050405020304" pitchFamily="16" charset="0"/>
                                </a:rPr>
                                <m:t>(</m:t>
                              </m:r>
                              <m:r>
                                <a:rPr lang="en-US" altLang="zh-CN" sz="2300">
                                  <a:latin typeface="Cambria Math" panose="02040503050406030204" pitchFamily="18" charset="0"/>
                                  <a:ea typeface="黑体" panose="02010609060101010101" pitchFamily="49" charset="-122"/>
                                  <a:cs typeface="Times New Roman" panose="02020603050405020304" pitchFamily="16" charset="0"/>
                                </a:rPr>
                                <m:t>4</m:t>
                              </m:r>
                              <m:r>
                                <a:rPr lang="en-US" altLang="zh-CN" sz="2300">
                                  <a:latin typeface="Cambria Math" panose="02040503050406030204" pitchFamily="18" charset="0"/>
                                  <a:ea typeface="黑体" panose="02010609060101010101" pitchFamily="49" charset="-122"/>
                                  <a:cs typeface="Times New Roman" panose="02020603050405020304" pitchFamily="16" charset="0"/>
                                </a:rPr>
                                <m:t>)</m:t>
                              </m:r>
                            </m:num>
                            <m:den>
                              <m:r>
                                <a:rPr lang="en-US" altLang="zh-CN" sz="2300">
                                  <a:latin typeface="Cambria Math" panose="02040503050406030204" pitchFamily="18" charset="0"/>
                                  <a:ea typeface="黑体" panose="02010609060101010101" pitchFamily="49" charset="-122"/>
                                  <a:cs typeface="Times New Roman" panose="02020603050405020304" pitchFamily="16" charset="0"/>
                                </a:rPr>
                                <m:t>3</m:t>
                              </m:r>
                            </m:den>
                          </m:f>
                        </m:e>
                      </m:rad>
                      <m:r>
                        <a:rPr lang="en-US" altLang="zh-CN" sz="2300">
                          <a:latin typeface="Cambria Math" panose="02040503050406030204" pitchFamily="18" charset="0"/>
                          <a:ea typeface="黑体" panose="02010609060101010101" pitchFamily="49" charset="-122"/>
                          <a:cs typeface="Times New Roman" panose="02020603050405020304" pitchFamily="16" charset="0"/>
                        </a:rPr>
                        <m:t>=</m:t>
                      </m:r>
                      <m:r>
                        <a:rPr lang="en-US" altLang="zh-CN" sz="2300">
                          <a:latin typeface="Cambria Math" panose="02040503050406030204" pitchFamily="18" charset="0"/>
                          <a:ea typeface="黑体" panose="02010609060101010101" pitchFamily="49" charset="-122"/>
                          <a:cs typeface="Times New Roman" panose="02020603050405020304" pitchFamily="16" charset="0"/>
                        </a:rPr>
                        <m:t>1</m:t>
                      </m:r>
                      <m:r>
                        <a:rPr lang="en-US" altLang="zh-CN" sz="2300">
                          <a:latin typeface="Cambria Math" panose="02040503050406030204" pitchFamily="18" charset="0"/>
                          <a:ea typeface="黑体" panose="02010609060101010101" pitchFamily="49" charset="-122"/>
                          <a:cs typeface="Times New Roman" panose="02020603050405020304" pitchFamily="16" charset="0"/>
                        </a:rPr>
                        <m:t>.</m:t>
                      </m:r>
                      <m:r>
                        <a:rPr lang="en-US" altLang="zh-CN" sz="2300">
                          <a:latin typeface="Cambria Math" panose="02040503050406030204" pitchFamily="18" charset="0"/>
                          <a:ea typeface="黑体" panose="02010609060101010101" pitchFamily="49" charset="-122"/>
                          <a:cs typeface="Times New Roman" panose="02020603050405020304" pitchFamily="16" charset="0"/>
                        </a:rPr>
                        <m:t>01</m:t>
                      </m:r>
                    </m:oMath>
                  </m:oMathPara>
                </a14:m>
                <a:endParaRPr lang="zh-CN" altLang="zh-CN" sz="2300" dirty="0">
                  <a:latin typeface="Times New Roman" panose="02020603050405020304" pitchFamily="16" charset="0"/>
                  <a:ea typeface="黑体" panose="02010609060101010101" pitchFamily="49" charset="-122"/>
                  <a:cs typeface="Times New Roman" panose="02020603050405020304" pitchFamily="16" charset="0"/>
                </a:endParaRPr>
              </a:p>
              <a:p>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左</a:t>
                </a:r>
                <a:r>
                  <a:rPr lang="en-US" altLang="zh-CN" sz="2300" dirty="0">
                    <a:latin typeface="Times New Roman" panose="02020603050405020304" pitchFamily="16" charset="0"/>
                    <a:ea typeface="黑体" panose="02010609060101010101" pitchFamily="49" charset="-122"/>
                    <a:cs typeface="Times New Roman" panose="02020603050405020304" pitchFamily="16" charset="0"/>
                  </a:rPr>
                  <a:t>1</a:t>
                </a:r>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300" dirty="0">
                    <a:latin typeface="Times New Roman" panose="02020603050405020304" pitchFamily="16" charset="0"/>
                    <a:ea typeface="黑体" panose="02010609060101010101" pitchFamily="49" charset="-122"/>
                    <a:cs typeface="Times New Roman" panose="02020603050405020304" pitchFamily="16" charset="0"/>
                  </a:rPr>
                  <a:t>1/1</a:t>
                </a:r>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对应</a:t>
                </a:r>
                <a:endParaRPr lang="en-US" altLang="zh-CN" sz="2300" dirty="0">
                  <a:latin typeface="Times New Roman" panose="02020603050405020304" pitchFamily="16" charset="0"/>
                  <a:ea typeface="黑体" panose="02010609060101010101" pitchFamily="49" charset="-122"/>
                  <a:cs typeface="Times New Roman" panose="02020603050405020304" pitchFamily="16" charset="0"/>
                </a:endParaRPr>
              </a:p>
              <a:p>
                <a14:m>
                  <m:oMathPara xmlns:m="http://schemas.openxmlformats.org/officeDocument/2006/math">
                    <m:oMathParaPr>
                      <m:jc m:val="centerGroup"/>
                    </m:oMathParaPr>
                    <m:oMath xmlns:m="http://schemas.openxmlformats.org/officeDocument/2006/math">
                      <m:f>
                        <m:fPr>
                          <m:ctrlPr>
                            <a:rPr lang="zh-CN" altLang="zh-CN" sz="2300" i="1">
                              <a:latin typeface="Cambria Math" panose="02040503050406030204" pitchFamily="18" charset="0"/>
                              <a:ea typeface="黑体" panose="02010609060101010101" pitchFamily="49" charset="-122"/>
                              <a:cs typeface="Times New Roman" panose="02020603050405020304" pitchFamily="16" charset="0"/>
                            </a:rPr>
                          </m:ctrlPr>
                        </m:fPr>
                        <m:num>
                          <m:r>
                            <a:rPr lang="en-US" altLang="zh-CN" sz="2300">
                              <a:latin typeface="Cambria Math" panose="02040503050406030204" pitchFamily="18" charset="0"/>
                              <a:ea typeface="黑体" panose="02010609060101010101" pitchFamily="49" charset="-122"/>
                              <a:cs typeface="Times New Roman" panose="02020603050405020304" pitchFamily="16" charset="0"/>
                            </a:rPr>
                            <m:t>1</m:t>
                          </m:r>
                        </m:num>
                        <m:den>
                          <m:r>
                            <a:rPr lang="en-US" altLang="zh-CN" sz="2300">
                              <a:latin typeface="Cambria Math" panose="02040503050406030204" pitchFamily="18" charset="0"/>
                              <a:ea typeface="黑体" panose="02010609060101010101" pitchFamily="49" charset="-122"/>
                              <a:cs typeface="Times New Roman" panose="02020603050405020304" pitchFamily="16" charset="0"/>
                            </a:rPr>
                            <m:t>1</m:t>
                          </m:r>
                        </m:den>
                      </m:f>
                      <m:r>
                        <a:rPr lang="en-US" altLang="zh-CN" sz="2300">
                          <a:latin typeface="Cambria Math" panose="02040503050406030204" pitchFamily="18" charset="0"/>
                          <a:ea typeface="黑体" panose="02010609060101010101" pitchFamily="49" charset="-122"/>
                          <a:cs typeface="Times New Roman" panose="02020603050405020304" pitchFamily="16" charset="0"/>
                        </a:rPr>
                        <m:t>+</m:t>
                      </m:r>
                      <m:rad>
                        <m:radPr>
                          <m:degHide m:val="on"/>
                          <m:ctrlPr>
                            <a:rPr lang="en-US" altLang="zh-CN" sz="2300" i="1">
                              <a:latin typeface="Cambria Math" panose="02040503050406030204" pitchFamily="18" charset="0"/>
                              <a:ea typeface="黑体" panose="02010609060101010101" pitchFamily="49" charset="-122"/>
                              <a:cs typeface="Times New Roman" panose="02020603050405020304" pitchFamily="16" charset="0"/>
                            </a:rPr>
                          </m:ctrlPr>
                        </m:radPr>
                        <m:deg/>
                        <m:e>
                          <m:f>
                            <m:fPr>
                              <m:ctrlPr>
                                <a:rPr lang="en-US" altLang="zh-CN" sz="2300" i="1">
                                  <a:latin typeface="Cambria Math" panose="02040503050406030204" pitchFamily="18" charset="0"/>
                                  <a:ea typeface="黑体" panose="02010609060101010101" pitchFamily="49" charset="-122"/>
                                  <a:cs typeface="Times New Roman" panose="02020603050405020304" pitchFamily="16" charset="0"/>
                                </a:rPr>
                              </m:ctrlPr>
                            </m:fPr>
                            <m:num>
                              <m:r>
                                <m:rPr>
                                  <m:sty m:val="p"/>
                                </m:rPr>
                                <a:rPr lang="en-US" altLang="zh-CN" sz="2300">
                                  <a:latin typeface="Cambria Math" panose="02040503050406030204" pitchFamily="18" charset="0"/>
                                  <a:ea typeface="黑体" panose="02010609060101010101" pitchFamily="49" charset="-122"/>
                                  <a:cs typeface="Times New Roman" panose="02020603050405020304" pitchFamily="16" charset="0"/>
                                </a:rPr>
                                <m:t>log</m:t>
                              </m:r>
                              <m:r>
                                <a:rPr lang="en-US" altLang="zh-CN" sz="2300">
                                  <a:latin typeface="Cambria Math" panose="02040503050406030204" pitchFamily="18" charset="0"/>
                                  <a:ea typeface="黑体" panose="02010609060101010101" pitchFamily="49" charset="-122"/>
                                  <a:cs typeface="Times New Roman" panose="02020603050405020304" pitchFamily="16" charset="0"/>
                                </a:rPr>
                                <m:t>(</m:t>
                              </m:r>
                              <m:r>
                                <a:rPr lang="en-US" altLang="zh-CN" sz="2300">
                                  <a:latin typeface="Cambria Math" panose="02040503050406030204" pitchFamily="18" charset="0"/>
                                  <a:ea typeface="黑体" panose="02010609060101010101" pitchFamily="49" charset="-122"/>
                                  <a:cs typeface="Times New Roman" panose="02020603050405020304" pitchFamily="16" charset="0"/>
                                </a:rPr>
                                <m:t>4</m:t>
                              </m:r>
                              <m:r>
                                <a:rPr lang="en-US" altLang="zh-CN" sz="2300">
                                  <a:latin typeface="Cambria Math" panose="02040503050406030204" pitchFamily="18" charset="0"/>
                                  <a:ea typeface="黑体" panose="02010609060101010101" pitchFamily="49" charset="-122"/>
                                  <a:cs typeface="Times New Roman" panose="02020603050405020304" pitchFamily="16" charset="0"/>
                                </a:rPr>
                                <m:t>)</m:t>
                              </m:r>
                            </m:num>
                            <m:den>
                              <m:r>
                                <a:rPr lang="en-US" altLang="zh-CN" sz="2300">
                                  <a:latin typeface="Cambria Math" panose="02040503050406030204" pitchFamily="18" charset="0"/>
                                  <a:ea typeface="黑体" panose="02010609060101010101" pitchFamily="49" charset="-122"/>
                                  <a:cs typeface="Times New Roman" panose="02020603050405020304" pitchFamily="16" charset="0"/>
                                </a:rPr>
                                <m:t>1</m:t>
                              </m:r>
                            </m:den>
                          </m:f>
                        </m:e>
                      </m:rad>
                      <m:r>
                        <a:rPr lang="en-US" altLang="zh-CN" sz="2300">
                          <a:latin typeface="Cambria Math" panose="02040503050406030204" pitchFamily="18" charset="0"/>
                          <a:ea typeface="黑体" panose="02010609060101010101" pitchFamily="49" charset="-122"/>
                          <a:cs typeface="Times New Roman" panose="02020603050405020304" pitchFamily="16" charset="0"/>
                        </a:rPr>
                        <m:t>=</m:t>
                      </m:r>
                      <m:r>
                        <a:rPr lang="en-US" altLang="zh-CN" sz="2300">
                          <a:latin typeface="Cambria Math" panose="02040503050406030204" pitchFamily="18" charset="0"/>
                          <a:ea typeface="黑体" panose="02010609060101010101" pitchFamily="49" charset="-122"/>
                          <a:cs typeface="Times New Roman" panose="02020603050405020304" pitchFamily="16" charset="0"/>
                        </a:rPr>
                        <m:t>2</m:t>
                      </m:r>
                      <m:r>
                        <a:rPr lang="en-US" altLang="zh-CN" sz="2300">
                          <a:latin typeface="Cambria Math" panose="02040503050406030204" pitchFamily="18" charset="0"/>
                          <a:ea typeface="黑体" panose="02010609060101010101" pitchFamily="49" charset="-122"/>
                          <a:cs typeface="Times New Roman" panose="02020603050405020304" pitchFamily="16" charset="0"/>
                        </a:rPr>
                        <m:t>.</m:t>
                      </m:r>
                      <m:r>
                        <a:rPr lang="en-US" altLang="zh-CN" sz="2300">
                          <a:latin typeface="Cambria Math" panose="02040503050406030204" pitchFamily="18" charset="0"/>
                          <a:ea typeface="黑体" panose="02010609060101010101" pitchFamily="49" charset="-122"/>
                          <a:cs typeface="Times New Roman" panose="02020603050405020304" pitchFamily="16" charset="0"/>
                        </a:rPr>
                        <m:t>18</m:t>
                      </m:r>
                    </m:oMath>
                  </m:oMathPara>
                </a14:m>
                <a:endParaRPr lang="zh-CN" altLang="zh-CN" sz="2300" dirty="0">
                  <a:latin typeface="Times New Roman" panose="02020603050405020304" pitchFamily="16" charset="0"/>
                  <a:ea typeface="黑体" panose="02010609060101010101" pitchFamily="49" charset="-122"/>
                  <a:cs typeface="Times New Roman" panose="02020603050405020304" pitchFamily="16" charset="0"/>
                </a:endParaRPr>
              </a:p>
              <a:p>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黑棋会选择局面</a:t>
                </a:r>
                <a:r>
                  <a:rPr lang="en-US" altLang="zh-CN" sz="2300" dirty="0">
                    <a:latin typeface="Times New Roman" panose="02020603050405020304" pitchFamily="16" charset="0"/>
                    <a:ea typeface="黑体" panose="02010609060101010101" pitchFamily="49" charset="-122"/>
                    <a:cs typeface="Times New Roman" panose="02020603050405020304" pitchFamily="16" charset="0"/>
                  </a:rPr>
                  <a:t>1/1</a:t>
                </a:r>
                <a:r>
                  <a:rPr lang="zh-CN" altLang="zh-CN" sz="2300" dirty="0">
                    <a:latin typeface="Times New Roman" panose="02020603050405020304" pitchFamily="16" charset="0"/>
                    <a:ea typeface="黑体" panose="02010609060101010101" pitchFamily="49" charset="-122"/>
                    <a:cs typeface="Times New Roman" panose="02020603050405020304" pitchFamily="16" charset="0"/>
                  </a:rPr>
                  <a:t>。已达叶结点，需要扩展</a:t>
                </a:r>
                <a:endParaRPr lang="zh-CN" altLang="en-US" sz="23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 name="矩形 5"/>
              <p:cNvSpPr>
                <a:spLocks noRot="1" noChangeAspect="1" noMove="1" noResize="1" noEditPoints="1" noAdjustHandles="1" noChangeArrowheads="1" noChangeShapeType="1" noTextEdit="1"/>
              </p:cNvSpPr>
              <p:nvPr/>
            </p:nvSpPr>
            <p:spPr>
              <a:xfrm>
                <a:off x="305737" y="1522999"/>
                <a:ext cx="3203034" cy="3599575"/>
              </a:xfrm>
              <a:prstGeom prst="rect">
                <a:avLst/>
              </a:prstGeom>
              <a:blipFill rotWithShape="1">
                <a:blip r:embed="rId2"/>
                <a:stretch>
                  <a:fillRect l="-9" t="-7" r="12" b="1"/>
                </a:stretch>
              </a:blipFill>
            </p:spPr>
            <p:txBody>
              <a:bodyPr/>
              <a:lstStyle/>
              <a:p>
                <a:r>
                  <a:rPr lang="zh-CN" altLang="en-US">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蒙特卡洛树搜索：例子</a:t>
            </a:r>
            <a:endParaRPr lang="zh-CN" altLang="en-US" dirty="0"/>
          </a:p>
        </p:txBody>
      </p:sp>
      <p:sp>
        <p:nvSpPr>
          <p:cNvPr id="3" name="内容占位符 2"/>
          <p:cNvSpPr>
            <a:spLocks noGrp="1"/>
          </p:cNvSpPr>
          <p:nvPr>
            <p:ph idx="1"/>
          </p:nvPr>
        </p:nvSpPr>
        <p:spPr>
          <a:xfrm>
            <a:off x="394447" y="789710"/>
            <a:ext cx="11355295" cy="2323580"/>
          </a:xfrm>
        </p:spPr>
        <p:txBody>
          <a:bodyPr>
            <a:normAutofit/>
          </a:bodyPr>
          <a:lstStyle/>
          <a:p>
            <a:r>
              <a:rPr lang="zh-CN" altLang="en-US" dirty="0">
                <a:latin typeface="Times New Roman" panose="02020603050405020304" pitchFamily="16" charset="0"/>
                <a:cs typeface="Times New Roman" panose="02020603050405020304" pitchFamily="16" charset="0"/>
              </a:rPr>
              <a:t>随机扩展一个新节点，初始化为</a:t>
            </a:r>
            <a:r>
              <a:rPr lang="en-US" altLang="zh-CN" dirty="0">
                <a:latin typeface="Times New Roman" panose="02020603050405020304" pitchFamily="16" charset="0"/>
                <a:cs typeface="Times New Roman" panose="02020603050405020304" pitchFamily="16" charset="0"/>
              </a:rPr>
              <a:t>0/0</a:t>
            </a:r>
            <a:r>
              <a:rPr lang="zh-CN" altLang="en-US" dirty="0">
                <a:latin typeface="Times New Roman" panose="02020603050405020304" pitchFamily="16" charset="0"/>
                <a:cs typeface="Times New Roman" panose="02020603050405020304" pitchFamily="16" charset="0"/>
              </a:rPr>
              <a:t>，在该节点下进行模拟</a:t>
            </a:r>
            <a:endParaRPr lang="en-US" altLang="zh-CN" dirty="0">
              <a:latin typeface="Times New Roman" panose="02020603050405020304" pitchFamily="16" charset="0"/>
              <a:cs typeface="Times New Roman" panose="02020603050405020304" pitchFamily="16" charset="0"/>
            </a:endParaRPr>
          </a:p>
          <a:p>
            <a:r>
              <a:rPr lang="zh-CN" altLang="en-US" dirty="0">
                <a:latin typeface="Times New Roman" panose="02020603050405020304" pitchFamily="16" charset="0"/>
                <a:cs typeface="Times New Roman" panose="02020603050405020304" pitchFamily="16" charset="0"/>
              </a:rPr>
              <a:t>假设经过一系列仿真行棋后，最终白棋获胜。该新节点的</a:t>
            </a:r>
            <a:r>
              <a:rPr lang="en-US" altLang="zh-CN" dirty="0">
                <a:latin typeface="Times New Roman" panose="02020603050405020304" pitchFamily="16" charset="0"/>
                <a:cs typeface="Times New Roman" panose="02020603050405020304" pitchFamily="16" charset="0"/>
              </a:rPr>
              <a:t>A/B</a:t>
            </a:r>
            <a:r>
              <a:rPr lang="zh-CN" altLang="en-US" dirty="0">
                <a:latin typeface="Times New Roman" panose="02020603050405020304" pitchFamily="16" charset="0"/>
                <a:cs typeface="Times New Roman" panose="02020603050405020304" pitchFamily="16" charset="0"/>
              </a:rPr>
              <a:t>值被更新为</a:t>
            </a:r>
            <a:r>
              <a:rPr lang="en-US" altLang="zh-CN" dirty="0">
                <a:latin typeface="Times New Roman" panose="02020603050405020304" pitchFamily="16" charset="0"/>
                <a:cs typeface="Times New Roman" panose="02020603050405020304" pitchFamily="16" charset="0"/>
              </a:rPr>
              <a:t>0/1</a:t>
            </a:r>
            <a:r>
              <a:rPr lang="zh-CN" altLang="en-US" dirty="0">
                <a:latin typeface="Times New Roman" panose="02020603050405020304" pitchFamily="16" charset="0"/>
                <a:cs typeface="Times New Roman" panose="02020603050405020304" pitchFamily="16" charset="0"/>
              </a:rPr>
              <a:t>，并向上回溯，所有父辈节点的</a:t>
            </a:r>
            <a:r>
              <a:rPr lang="en-US" altLang="zh-CN" dirty="0">
                <a:latin typeface="Times New Roman" panose="02020603050405020304" pitchFamily="16" charset="0"/>
                <a:cs typeface="Times New Roman" panose="02020603050405020304" pitchFamily="16" charset="0"/>
              </a:rPr>
              <a:t>A</a:t>
            </a:r>
            <a:r>
              <a:rPr lang="zh-CN" altLang="en-US" dirty="0">
                <a:latin typeface="Times New Roman" panose="02020603050405020304" pitchFamily="16" charset="0"/>
                <a:cs typeface="Times New Roman" panose="02020603050405020304" pitchFamily="16" charset="0"/>
              </a:rPr>
              <a:t>不变，</a:t>
            </a:r>
            <a:r>
              <a:rPr lang="en-US" altLang="zh-CN" dirty="0">
                <a:latin typeface="Times New Roman" panose="02020603050405020304" pitchFamily="16" charset="0"/>
                <a:cs typeface="Times New Roman" panose="02020603050405020304" pitchFamily="16" charset="0"/>
              </a:rPr>
              <a:t>B</a:t>
            </a:r>
            <a:r>
              <a:rPr lang="zh-CN" altLang="en-US" dirty="0">
                <a:latin typeface="Times New Roman" panose="02020603050405020304" pitchFamily="16" charset="0"/>
                <a:cs typeface="Times New Roman" panose="02020603050405020304" pitchFamily="16" charset="0"/>
              </a:rPr>
              <a:t>加</a:t>
            </a:r>
            <a:r>
              <a:rPr lang="en-US" altLang="zh-CN" dirty="0">
                <a:latin typeface="Times New Roman" panose="02020603050405020304" pitchFamily="16" charset="0"/>
                <a:cs typeface="Times New Roman" panose="02020603050405020304" pitchFamily="16" charset="0"/>
              </a:rPr>
              <a:t>1</a:t>
            </a:r>
            <a:endParaRPr lang="zh-CN" altLang="en-US" dirty="0">
              <a:latin typeface="Times New Roman" panose="02020603050405020304" pitchFamily="16" charset="0"/>
              <a:cs typeface="Times New Roman" panose="02020603050405020304" pitchFamily="16" charset="0"/>
            </a:endParaRPr>
          </a:p>
        </p:txBody>
      </p:sp>
      <p:pic>
        <p:nvPicPr>
          <p:cNvPr id="4" name="Picture 1" descr="/Users/ericzhang/Desktop/MCPlan_Example_20181014.pn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2859" y="2681785"/>
            <a:ext cx="10916402" cy="388961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使用蒙特卡洛树搜索的原因</a:t>
            </a:r>
            <a:endParaRPr lang="zh-CN" altLang="en-US" dirty="0"/>
          </a:p>
        </p:txBody>
      </p:sp>
      <p:sp>
        <p:nvSpPr>
          <p:cNvPr id="3" name="内容占位符 2"/>
          <p:cNvSpPr>
            <a:spLocks noGrp="1"/>
          </p:cNvSpPr>
          <p:nvPr>
            <p:ph idx="1"/>
          </p:nvPr>
        </p:nvSpPr>
        <p:spPr/>
        <p:txBody>
          <a:bodyPr/>
          <a:lstStyle/>
          <a:p>
            <a:r>
              <a:rPr lang="zh-CN" altLang="en-US" dirty="0"/>
              <a:t>蒙特卡洛树搜索基于</a:t>
            </a:r>
            <a:r>
              <a:rPr lang="zh-CN" altLang="en-US" dirty="0">
                <a:solidFill>
                  <a:srgbClr val="C00000"/>
                </a:solidFill>
              </a:rPr>
              <a:t>采样</a:t>
            </a:r>
            <a:r>
              <a:rPr lang="zh-CN" altLang="en-US" dirty="0"/>
              <a:t>来得到结果、而非</a:t>
            </a:r>
            <a:r>
              <a:rPr lang="zh-CN" altLang="en-US" dirty="0">
                <a:solidFill>
                  <a:srgbClr val="C00000"/>
                </a:solidFill>
              </a:rPr>
              <a:t>穷尽式枚举 </a:t>
            </a:r>
            <a:r>
              <a:rPr lang="en-US" altLang="zh-CN" dirty="0"/>
              <a:t>(</a:t>
            </a:r>
            <a:r>
              <a:rPr lang="zh-CN" altLang="en-US" dirty="0"/>
              <a:t>虽然在枚举过程中也可剪掉若干不影响结果的分支</a:t>
            </a:r>
            <a:r>
              <a:rPr lang="en-US" altLang="zh-CN" dirty="0"/>
              <a:t>)</a:t>
            </a:r>
            <a:r>
              <a:rPr lang="zh-CN" altLang="en-US" dirty="0"/>
              <a:t>。</a:t>
            </a:r>
            <a:endParaRPr lang="zh-CN" altLang="en-US" dirty="0"/>
          </a:p>
          <a:p>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rPr>
              <a:t>蒙特卡洛树搜索算法</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2216726" y="1363564"/>
              <a:ext cx="8011886" cy="4355478"/>
            </p:xfrm>
            <a:graphic>
              <a:graphicData uri="http://schemas.openxmlformats.org/drawingml/2006/table">
                <a:tbl>
                  <a:tblPr firstRow="1" bandRow="1">
                    <a:tableStyleId>{5C22544A-7EE6-4342-B048-85BDC9FD1C3A}</a:tableStyleId>
                  </a:tblPr>
                  <a:tblGrid>
                    <a:gridCol w="2348450"/>
                    <a:gridCol w="5663436"/>
                  </a:tblGrid>
                  <a:tr h="497840">
                    <a:tc>
                      <a:txBody>
                        <a:bodyPr/>
                        <a:lstStyle/>
                        <a:p>
                          <a:pPr algn="ctr"/>
                          <a14:m>
                            <m:oMathPara xmlns:m="http://schemas.openxmlformats.org/officeDocument/2006/math">
                              <m:oMathParaPr>
                                <m:jc m:val="centerGroup"/>
                              </m:oMathParaPr>
                              <m:oMath xmlns:m="http://schemas.openxmlformats.org/officeDocument/2006/math">
                                <m:r>
                                  <a:rPr lang="en-US" altLang="zh-CN" sz="2700" b="1" i="1" smtClean="0">
                                    <a:solidFill>
                                      <a:schemeClr val="tx1"/>
                                    </a:solidFill>
                                    <a:latin typeface="Cambria Math" panose="02040503050406030204" pitchFamily="18" charset="0"/>
                                    <a:cs typeface="Times New Roman" panose="02020603050405020304" pitchFamily="16" charset="0"/>
                                  </a:rPr>
                                  <m:t>𝑺</m:t>
                                </m:r>
                              </m:oMath>
                            </m:oMathPara>
                          </a14:m>
                          <a:endParaRPr lang="zh-CN" altLang="en-US" sz="2700" b="0" kern="1200" dirty="0">
                            <a:solidFill>
                              <a:schemeClr val="tx1"/>
                            </a:solidFill>
                            <a:latin typeface="黑体" panose="02010609060101010101" pitchFamily="49" charset="-122"/>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rPr>
                            <a:t>状态集</a:t>
                          </a:r>
                          <a:endPar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7840">
                    <a:tc>
                      <a:txBody>
                        <a:bodyPr/>
                        <a:lstStyle/>
                        <a:p>
                          <a:pPr algn="ctr"/>
                          <a14:m>
                            <m:oMath xmlns:m="http://schemas.openxmlformats.org/officeDocument/2006/math">
                              <m:r>
                                <a:rPr lang="en-US" altLang="zh-CN" sz="2700" b="1" i="1" smtClean="0">
                                  <a:latin typeface="Cambria Math" panose="02040503050406030204" pitchFamily="18" charset="0"/>
                                  <a:cs typeface="Times New Roman" panose="02020603050405020304" pitchFamily="16" charset="0"/>
                                </a:rPr>
                                <m:t>𝑨</m:t>
                              </m:r>
                              <m:d>
                                <m:dPr>
                                  <m:ctrlPr>
                                    <a:rPr lang="en-US" altLang="zh-CN" sz="2700" b="1" i="1" smtClean="0">
                                      <a:latin typeface="Cambria Math" panose="02040503050406030204" pitchFamily="18" charset="0"/>
                                      <a:cs typeface="Times New Roman" panose="02020603050405020304" pitchFamily="16" charset="0"/>
                                    </a:rPr>
                                  </m:ctrlPr>
                                </m:dPr>
                                <m:e>
                                  <m:r>
                                    <a:rPr lang="en-US" altLang="zh-CN" sz="2700" b="1" i="1" smtClean="0">
                                      <a:latin typeface="Cambria Math" panose="02040503050406030204" pitchFamily="18" charset="0"/>
                                      <a:cs typeface="Times New Roman" panose="02020603050405020304" pitchFamily="16" charset="0"/>
                                    </a:rPr>
                                    <m:t>𝒔</m:t>
                                  </m:r>
                                </m:e>
                              </m:d>
                            </m:oMath>
                          </a14:m>
                          <a:r>
                            <a:rPr lang="en-US" altLang="zh-CN" sz="2700" b="0" kern="1200" dirty="0">
                              <a:solidFill>
                                <a:srgbClr val="C00000"/>
                              </a:solidFill>
                              <a:latin typeface="黑体" panose="02010609060101010101" pitchFamily="49" charset="-122"/>
                              <a:ea typeface="黑体" panose="02010609060101010101" pitchFamily="49" charset="-122"/>
                              <a:cs typeface="Times New Roman" panose="02020603050405020304" pitchFamily="16" charset="0"/>
                            </a:rPr>
                            <a:t> </a:t>
                          </a:r>
                          <a:endParaRPr lang="zh-CN" altLang="en-US" sz="2700" b="0" kern="1200" dirty="0">
                            <a:solidFill>
                              <a:srgbClr val="C00000"/>
                            </a:solidFill>
                            <a:latin typeface="黑体" panose="02010609060101010101" pitchFamily="49" charset="-122"/>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rPr>
                            <a:t>在状态</a:t>
                          </a:r>
                          <a:r>
                            <a:rPr lang="en-US" altLang="zh-CN"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rPr>
                            <a:t>s</a:t>
                          </a:r>
                          <a:r>
                            <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rPr>
                            <a:t>能够采取的有效行动的集合</a:t>
                          </a:r>
                          <a:endPar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8273">
                    <a:tc>
                      <a:txBody>
                        <a:bodyPr/>
                        <a:lstStyle/>
                        <a:p>
                          <a:pPr algn="ctr"/>
                          <a14:m>
                            <m:oMath xmlns:m="http://schemas.openxmlformats.org/officeDocument/2006/math">
                              <m:r>
                                <a:rPr lang="en-US" altLang="zh-CN" sz="2700" b="1" i="1" smtClean="0">
                                  <a:latin typeface="Cambria Math" panose="02040503050406030204" pitchFamily="18" charset="0"/>
                                  <a:cs typeface="Times New Roman" panose="02020603050405020304" pitchFamily="16" charset="0"/>
                                </a:rPr>
                                <m:t>𝒔</m:t>
                              </m:r>
                              <m:r>
                                <a:rPr lang="en-US" altLang="zh-CN" sz="2700" b="1" i="1" smtClean="0">
                                  <a:latin typeface="Cambria Math" panose="02040503050406030204" pitchFamily="18" charset="0"/>
                                  <a:cs typeface="Times New Roman" panose="02020603050405020304" pitchFamily="16" charset="0"/>
                                </a:rPr>
                                <m:t>(</m:t>
                              </m:r>
                              <m:r>
                                <a:rPr lang="en-US" altLang="zh-CN" sz="2700" b="1" i="1" smtClean="0">
                                  <a:latin typeface="Cambria Math" panose="02040503050406030204" pitchFamily="18" charset="0"/>
                                  <a:cs typeface="Times New Roman" panose="02020603050405020304" pitchFamily="16" charset="0"/>
                                </a:rPr>
                                <m:t>𝒗</m:t>
                              </m:r>
                              <m:r>
                                <a:rPr lang="en-US" altLang="zh-CN" sz="2700" b="1" i="1" smtClean="0">
                                  <a:latin typeface="Cambria Math" panose="02040503050406030204" pitchFamily="18" charset="0"/>
                                  <a:cs typeface="Times New Roman" panose="02020603050405020304" pitchFamily="16" charset="0"/>
                                </a:rPr>
                                <m:t>)</m:t>
                              </m:r>
                            </m:oMath>
                          </a14:m>
                          <a:r>
                            <a:rPr lang="zh-CN" altLang="en-US" sz="2700" b="1" dirty="0">
                              <a:latin typeface="黑体" panose="02010609060101010101" pitchFamily="49" charset="-122"/>
                              <a:ea typeface="黑体" panose="02010609060101010101" pitchFamily="49" charset="-122"/>
                              <a:cs typeface="Times New Roman" panose="02020603050405020304" pitchFamily="16" charset="0"/>
                            </a:rPr>
                            <a:t> </a:t>
                          </a:r>
                          <a:endParaRPr lang="zh-CN" altLang="en-US" sz="2700" b="0" kern="1200" dirty="0">
                            <a:solidFill>
                              <a:srgbClr val="C00000"/>
                            </a:solidFill>
                            <a:latin typeface="黑体" panose="02010609060101010101" pitchFamily="49" charset="-122"/>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rPr>
                            <a:t>节点</a:t>
                          </a:r>
                          <a14:m>
                            <m:oMath xmlns:m="http://schemas.openxmlformats.org/officeDocument/2006/math">
                              <m:r>
                                <a:rPr lang="en-US" altLang="zh-CN" sz="2700" b="0" i="1" smtClean="0">
                                  <a:latin typeface="Cambria Math" panose="02040503050406030204" pitchFamily="18" charset="0"/>
                                  <a:cs typeface="Times New Roman" panose="02020603050405020304" pitchFamily="16" charset="0"/>
                                </a:rPr>
                                <m:t>𝑣</m:t>
                              </m:r>
                            </m:oMath>
                          </a14:m>
                          <a:r>
                            <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rPr>
                            <a:t>所代表的状态</a:t>
                          </a:r>
                          <a:endPar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8273">
                    <a:tc>
                      <a:txBody>
                        <a:bodyPr/>
                        <a:lstStyle/>
                        <a:p>
                          <a:pPr algn="ctr"/>
                          <a14:m>
                            <m:oMath xmlns:m="http://schemas.openxmlformats.org/officeDocument/2006/math">
                              <m:r>
                                <a:rPr lang="en-US" altLang="zh-CN" sz="2700" b="1" i="1" smtClean="0">
                                  <a:latin typeface="Cambria Math" panose="02040503050406030204" pitchFamily="18" charset="0"/>
                                  <a:cs typeface="Times New Roman" panose="02020603050405020304" pitchFamily="16" charset="0"/>
                                </a:rPr>
                                <m:t>𝒂</m:t>
                              </m:r>
                              <m:r>
                                <a:rPr lang="en-US" altLang="zh-CN" sz="2700" b="1" i="1" smtClean="0">
                                  <a:latin typeface="Cambria Math" panose="02040503050406030204" pitchFamily="18" charset="0"/>
                                  <a:cs typeface="Times New Roman" panose="02020603050405020304" pitchFamily="16" charset="0"/>
                                </a:rPr>
                                <m:t>(</m:t>
                              </m:r>
                              <m:r>
                                <a:rPr lang="en-US" altLang="zh-CN" sz="2700" b="1" i="1" smtClean="0">
                                  <a:latin typeface="Cambria Math" panose="02040503050406030204" pitchFamily="18" charset="0"/>
                                  <a:cs typeface="Times New Roman" panose="02020603050405020304" pitchFamily="16" charset="0"/>
                                </a:rPr>
                                <m:t>𝒗</m:t>
                              </m:r>
                              <m:r>
                                <a:rPr lang="en-US" altLang="zh-CN" sz="2700" b="1" i="1" smtClean="0">
                                  <a:latin typeface="Cambria Math" panose="02040503050406030204" pitchFamily="18" charset="0"/>
                                  <a:cs typeface="Times New Roman" panose="02020603050405020304" pitchFamily="16" charset="0"/>
                                </a:rPr>
                                <m:t>)</m:t>
                              </m:r>
                            </m:oMath>
                          </a14:m>
                          <a:r>
                            <a:rPr lang="en-US" altLang="zh-CN" sz="2700" b="1" dirty="0">
                              <a:latin typeface="黑体" panose="02010609060101010101" pitchFamily="49" charset="-122"/>
                              <a:ea typeface="黑体" panose="02010609060101010101" pitchFamily="49" charset="-122"/>
                              <a:cs typeface="Times New Roman" panose="02020603050405020304" pitchFamily="16" charset="0"/>
                            </a:rPr>
                            <a:t> </a:t>
                          </a:r>
                          <a:endParaRPr lang="zh-CN" altLang="en-US" sz="2700" b="0" kern="1200" dirty="0">
                            <a:solidFill>
                              <a:srgbClr val="C00000"/>
                            </a:solidFill>
                            <a:latin typeface="黑体" panose="02010609060101010101" pitchFamily="49" charset="-122"/>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700" b="0" dirty="0">
                              <a:latin typeface="黑体" panose="02010609060101010101" pitchFamily="49" charset="-122"/>
                              <a:ea typeface="黑体" panose="02010609060101010101" pitchFamily="49" charset="-122"/>
                              <a:cs typeface="Times New Roman" panose="02020603050405020304" pitchFamily="16" charset="0"/>
                            </a:rPr>
                            <a:t>所采取的行动导致到达节点</a:t>
                          </a:r>
                          <a14:m>
                            <m:oMath xmlns:m="http://schemas.openxmlformats.org/officeDocument/2006/math">
                              <m:r>
                                <a:rPr lang="en-US" altLang="zh-CN" sz="2700" b="0" i="1" smtClean="0">
                                  <a:latin typeface="Cambria Math" panose="02040503050406030204" pitchFamily="18" charset="0"/>
                                  <a:cs typeface="Times New Roman" panose="02020603050405020304" pitchFamily="16" charset="0"/>
                                </a:rPr>
                                <m:t>𝑣</m:t>
                              </m:r>
                            </m:oMath>
                          </a14:m>
                          <a:endPar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8273">
                    <a:tc>
                      <a:txBody>
                        <a:bodyPr/>
                        <a:lstStyle/>
                        <a:p>
                          <a:pPr algn="ctr"/>
                          <a14:m>
                            <m:oMath xmlns:m="http://schemas.openxmlformats.org/officeDocument/2006/math">
                              <m:r>
                                <a:rPr lang="en-US" altLang="zh-CN" sz="2700" b="1" i="1" smtClean="0">
                                  <a:latin typeface="Cambria Math" panose="02040503050406030204" pitchFamily="18" charset="0"/>
                                  <a:cs typeface="Times New Roman" panose="02020603050405020304" pitchFamily="16" charset="0"/>
                                </a:rPr>
                                <m:t>𝒇</m:t>
                              </m:r>
                            </m:oMath>
                          </a14:m>
                          <a:r>
                            <a:rPr lang="en-US" altLang="zh-CN" sz="2700" dirty="0">
                              <a:latin typeface="黑体" panose="02010609060101010101" pitchFamily="49" charset="-122"/>
                              <a:ea typeface="黑体" panose="02010609060101010101" pitchFamily="49" charset="-122"/>
                              <a:cs typeface="Times New Roman" panose="02020603050405020304" pitchFamily="16" charset="0"/>
                            </a:rPr>
                            <a:t>: </a:t>
                          </a:r>
                          <a14:m>
                            <m:oMath xmlns:m="http://schemas.openxmlformats.org/officeDocument/2006/math">
                              <m:r>
                                <a:rPr lang="en-US" altLang="zh-CN" sz="2700" b="0" i="1" smtClean="0">
                                  <a:latin typeface="Cambria Math" panose="02040503050406030204" pitchFamily="18" charset="0"/>
                                  <a:cs typeface="Times New Roman" panose="02020603050405020304" pitchFamily="16" charset="0"/>
                                </a:rPr>
                                <m:t>𝑆</m:t>
                              </m:r>
                              <m:r>
                                <a:rPr lang="en-US" altLang="zh-CN" sz="2700" b="0" i="1" smtClean="0">
                                  <a:latin typeface="Cambria Math" panose="02040503050406030204" pitchFamily="18" charset="0"/>
                                  <a:cs typeface="Times New Roman" panose="02020603050405020304" pitchFamily="16" charset="0"/>
                                </a:rPr>
                                <m:t>×</m:t>
                              </m:r>
                              <m:r>
                                <m:rPr>
                                  <m:sty m:val="p"/>
                                </m:rPr>
                                <a:rPr lang="en-US" altLang="zh-CN" sz="2700" b="0" i="0" smtClean="0">
                                  <a:latin typeface="Cambria Math" panose="02040503050406030204" pitchFamily="18" charset="0"/>
                                  <a:cs typeface="Times New Roman" panose="02020603050405020304" pitchFamily="16" charset="0"/>
                                </a:rPr>
                                <m:t>A</m:t>
                              </m:r>
                              <m:r>
                                <a:rPr lang="en-US" altLang="zh-CN" sz="2700" b="0" i="1" smtClean="0">
                                  <a:latin typeface="Cambria Math" panose="02040503050406030204" pitchFamily="18" charset="0"/>
                                  <a:cs typeface="Times New Roman" panose="02020603050405020304" pitchFamily="16" charset="0"/>
                                </a:rPr>
                                <m:t>→</m:t>
                              </m:r>
                              <m:r>
                                <a:rPr lang="en-US" altLang="zh-CN" sz="2700" b="0" i="1" smtClean="0">
                                  <a:latin typeface="Cambria Math" panose="02040503050406030204" pitchFamily="18" charset="0"/>
                                  <a:cs typeface="Times New Roman" panose="02020603050405020304" pitchFamily="16" charset="0"/>
                                </a:rPr>
                                <m:t>𝑆</m:t>
                              </m:r>
                            </m:oMath>
                          </a14:m>
                          <a:r>
                            <a:rPr lang="en-US" altLang="zh-CN" sz="2700" b="0" dirty="0">
                              <a:latin typeface="黑体" panose="02010609060101010101" pitchFamily="49" charset="-122"/>
                              <a:ea typeface="黑体" panose="02010609060101010101" pitchFamily="49" charset="-122"/>
                              <a:cs typeface="Times New Roman" panose="02020603050405020304" pitchFamily="16" charset="0"/>
                            </a:rPr>
                            <a:t> </a:t>
                          </a:r>
                          <a:endParaRPr lang="zh-CN" altLang="en-US" sz="2700" b="0" kern="1200" dirty="0">
                            <a:solidFill>
                              <a:srgbClr val="C00000"/>
                            </a:solidFill>
                            <a:latin typeface="黑体" panose="02010609060101010101" pitchFamily="49" charset="-122"/>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rPr>
                            <a:t>状态转移函数</a:t>
                          </a:r>
                          <a:endPar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8273">
                    <a:tc>
                      <a:txBody>
                        <a:bodyPr/>
                        <a:lstStyle/>
                        <a:p>
                          <a:pPr algn="ctr"/>
                          <a14:m>
                            <m:oMath xmlns:m="http://schemas.openxmlformats.org/officeDocument/2006/math">
                              <m:r>
                                <a:rPr lang="en-US" altLang="zh-CN" sz="2700" b="1" i="1" smtClean="0">
                                  <a:latin typeface="Cambria Math" panose="02040503050406030204" pitchFamily="18" charset="0"/>
                                  <a:cs typeface="Times New Roman" panose="02020603050405020304" pitchFamily="16" charset="0"/>
                                </a:rPr>
                                <m:t>𝑵</m:t>
                              </m:r>
                              <m:r>
                                <a:rPr lang="en-US" altLang="zh-CN" sz="2700" b="1" i="1" smtClean="0">
                                  <a:latin typeface="Cambria Math" panose="02040503050406030204" pitchFamily="18" charset="0"/>
                                  <a:cs typeface="Times New Roman" panose="02020603050405020304" pitchFamily="16" charset="0"/>
                                </a:rPr>
                                <m:t>(</m:t>
                              </m:r>
                              <m:r>
                                <a:rPr lang="en-US" altLang="zh-CN" sz="2700" b="1" i="1" smtClean="0">
                                  <a:latin typeface="Cambria Math" panose="02040503050406030204" pitchFamily="18" charset="0"/>
                                  <a:cs typeface="Times New Roman" panose="02020603050405020304" pitchFamily="16" charset="0"/>
                                </a:rPr>
                                <m:t>𝒗</m:t>
                              </m:r>
                              <m:r>
                                <a:rPr lang="en-US" altLang="zh-CN" sz="2700" b="1" i="1" smtClean="0">
                                  <a:latin typeface="Cambria Math" panose="02040503050406030204" pitchFamily="18" charset="0"/>
                                  <a:cs typeface="Times New Roman" panose="02020603050405020304" pitchFamily="16" charset="0"/>
                                </a:rPr>
                                <m:t>)</m:t>
                              </m:r>
                            </m:oMath>
                          </a14:m>
                          <a:r>
                            <a:rPr lang="en-US" altLang="zh-CN" sz="2700" b="1" dirty="0">
                              <a:latin typeface="黑体" panose="02010609060101010101" pitchFamily="49" charset="-122"/>
                              <a:ea typeface="黑体" panose="02010609060101010101" pitchFamily="49" charset="-122"/>
                              <a:cs typeface="Times New Roman" panose="02020603050405020304" pitchFamily="16" charset="0"/>
                            </a:rPr>
                            <a:t> </a:t>
                          </a:r>
                          <a:endParaRPr lang="zh-CN" altLang="en-US" sz="2700" b="0" kern="1200" dirty="0">
                            <a:solidFill>
                              <a:srgbClr val="C00000"/>
                            </a:solidFill>
                            <a:latin typeface="黑体" panose="02010609060101010101" pitchFamily="49" charset="-122"/>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700" b="0" i="0" dirty="0">
                              <a:latin typeface="黑体" panose="02010609060101010101" pitchFamily="49" charset="-122"/>
                              <a:ea typeface="黑体" panose="02010609060101010101" pitchFamily="49" charset="-122"/>
                              <a:cs typeface="Times New Roman" panose="02020603050405020304" pitchFamily="16" charset="0"/>
                            </a:rPr>
                            <a:t>节点</a:t>
                          </a:r>
                          <a14:m>
                            <m:oMath xmlns:m="http://schemas.openxmlformats.org/officeDocument/2006/math">
                              <m:r>
                                <a:rPr lang="en-US" altLang="zh-CN" sz="2700" b="0" i="1" smtClean="0">
                                  <a:latin typeface="Cambria Math" panose="02040503050406030204" pitchFamily="18" charset="0"/>
                                  <a:cs typeface="Times New Roman" panose="02020603050405020304" pitchFamily="16" charset="0"/>
                                </a:rPr>
                                <m:t>𝑣</m:t>
                              </m:r>
                            </m:oMath>
                          </a14:m>
                          <a:r>
                            <a:rPr lang="zh-CN" altLang="en-US" sz="2700" b="0" dirty="0">
                              <a:latin typeface="黑体" panose="02010609060101010101" pitchFamily="49" charset="-122"/>
                              <a:ea typeface="黑体" panose="02010609060101010101" pitchFamily="49" charset="-122"/>
                              <a:cs typeface="Times New Roman" panose="02020603050405020304" pitchFamily="16" charset="0"/>
                            </a:rPr>
                            <a:t>被访问的次数</a:t>
                          </a:r>
                          <a:endPar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8273">
                    <a:tc>
                      <a:txBody>
                        <a:bodyPr/>
                        <a:lstStyle/>
                        <a:p>
                          <a:pPr algn="ctr"/>
                          <a14:m>
                            <m:oMath xmlns:m="http://schemas.openxmlformats.org/officeDocument/2006/math">
                              <m:r>
                                <a:rPr lang="en-US" altLang="zh-CN" sz="2700" b="1" i="1" smtClean="0">
                                  <a:latin typeface="Cambria Math" panose="02040503050406030204" pitchFamily="18" charset="0"/>
                                  <a:cs typeface="Times New Roman" panose="02020603050405020304" pitchFamily="16" charset="0"/>
                                </a:rPr>
                                <m:t>𝑸</m:t>
                              </m:r>
                              <m:r>
                                <a:rPr lang="en-US" altLang="zh-CN" sz="2700" b="1" i="1" smtClean="0">
                                  <a:latin typeface="Cambria Math" panose="02040503050406030204" pitchFamily="18" charset="0"/>
                                  <a:cs typeface="Times New Roman" panose="02020603050405020304" pitchFamily="16" charset="0"/>
                                </a:rPr>
                                <m:t>(</m:t>
                              </m:r>
                              <m:r>
                                <a:rPr lang="en-US" altLang="zh-CN" sz="2700" b="1" i="1" smtClean="0">
                                  <a:latin typeface="Cambria Math" panose="02040503050406030204" pitchFamily="18" charset="0"/>
                                  <a:cs typeface="Times New Roman" panose="02020603050405020304" pitchFamily="16" charset="0"/>
                                </a:rPr>
                                <m:t>𝑽</m:t>
                              </m:r>
                              <m:r>
                                <a:rPr lang="en-US" altLang="zh-CN" sz="2700" b="1" i="1" smtClean="0">
                                  <a:latin typeface="Cambria Math" panose="02040503050406030204" pitchFamily="18" charset="0"/>
                                  <a:cs typeface="Times New Roman" panose="02020603050405020304" pitchFamily="16" charset="0"/>
                                </a:rPr>
                                <m:t>)</m:t>
                              </m:r>
                            </m:oMath>
                          </a14:m>
                          <a:r>
                            <a:rPr lang="en-US" altLang="zh-CN" sz="2700" b="1" dirty="0">
                              <a:latin typeface="黑体" panose="02010609060101010101" pitchFamily="49" charset="-122"/>
                              <a:ea typeface="黑体" panose="02010609060101010101" pitchFamily="49" charset="-122"/>
                              <a:cs typeface="Times New Roman" panose="02020603050405020304" pitchFamily="16" charset="0"/>
                            </a:rPr>
                            <a:t> </a:t>
                          </a:r>
                          <a:endParaRPr lang="zh-CN" altLang="en-US" sz="2700" b="0" kern="1200" dirty="0">
                            <a:solidFill>
                              <a:srgbClr val="C00000"/>
                            </a:solidFill>
                            <a:latin typeface="黑体" panose="02010609060101010101" pitchFamily="49" charset="-122"/>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700" b="0" i="0" dirty="0">
                              <a:latin typeface="黑体" panose="02010609060101010101" pitchFamily="49" charset="-122"/>
                              <a:ea typeface="黑体" panose="02010609060101010101" pitchFamily="49" charset="-122"/>
                              <a:cs typeface="Times New Roman" panose="02020603050405020304" pitchFamily="16" charset="0"/>
                            </a:rPr>
                            <a:t>节点</a:t>
                          </a:r>
                          <a14:m>
                            <m:oMath xmlns:m="http://schemas.openxmlformats.org/officeDocument/2006/math">
                              <m:r>
                                <a:rPr lang="en-US" altLang="zh-CN" sz="2700" b="0" i="1" smtClean="0">
                                  <a:latin typeface="Cambria Math" panose="02040503050406030204" pitchFamily="18" charset="0"/>
                                  <a:cs typeface="Times New Roman" panose="02020603050405020304" pitchFamily="16" charset="0"/>
                                </a:rPr>
                                <m:t>𝑣</m:t>
                              </m:r>
                            </m:oMath>
                          </a14:m>
                          <a:r>
                            <a:rPr lang="zh-CN" altLang="en-US" sz="2700" b="0" dirty="0">
                              <a:latin typeface="黑体" panose="02010609060101010101" pitchFamily="49" charset="-122"/>
                              <a:ea typeface="黑体" panose="02010609060101010101" pitchFamily="49" charset="-122"/>
                              <a:cs typeface="Times New Roman" panose="02020603050405020304" pitchFamily="16" charset="0"/>
                            </a:rPr>
                            <a:t>所获得的奖赏值</a:t>
                          </a:r>
                          <a:endPar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8273">
                    <a:tc>
                      <a:txBody>
                        <a:bodyPr/>
                        <a:lstStyle/>
                        <a:p>
                          <a:pPr algn="ctr"/>
                          <a14:m>
                            <m:oMath xmlns:m="http://schemas.openxmlformats.org/officeDocument/2006/math">
                              <m:r>
                                <a:rPr lang="en-US" altLang="zh-CN" sz="2700" b="1" i="0" smtClean="0">
                                  <a:latin typeface="Cambria Math" panose="02040503050406030204" pitchFamily="18" charset="0"/>
                                  <a:cs typeface="Times New Roman" panose="02020603050405020304" pitchFamily="16" charset="0"/>
                                </a:rPr>
                                <m:t>𝚫</m:t>
                              </m:r>
                              <m:r>
                                <a:rPr lang="en-US" altLang="zh-CN" sz="2700" b="1" i="1" smtClean="0">
                                  <a:latin typeface="Cambria Math" panose="02040503050406030204" pitchFamily="18" charset="0"/>
                                  <a:cs typeface="Times New Roman" panose="02020603050405020304" pitchFamily="16" charset="0"/>
                                </a:rPr>
                                <m:t>(</m:t>
                              </m:r>
                              <m:r>
                                <a:rPr lang="en-US" altLang="zh-CN" sz="2700" b="1" i="1" smtClean="0">
                                  <a:latin typeface="Cambria Math" panose="02040503050406030204" pitchFamily="18" charset="0"/>
                                  <a:cs typeface="Times New Roman" panose="02020603050405020304" pitchFamily="16" charset="0"/>
                                </a:rPr>
                                <m:t>𝒗</m:t>
                              </m:r>
                              <m:r>
                                <a:rPr lang="en-US" altLang="zh-CN" sz="2700" b="1" i="1" smtClean="0">
                                  <a:latin typeface="Cambria Math" panose="02040503050406030204" pitchFamily="18" charset="0"/>
                                  <a:cs typeface="Times New Roman" panose="02020603050405020304" pitchFamily="16" charset="0"/>
                                </a:rPr>
                                <m:t>,</m:t>
                              </m:r>
                              <m:r>
                                <a:rPr lang="en-US" altLang="zh-CN" sz="2700" b="1" i="1" smtClean="0">
                                  <a:latin typeface="Cambria Math" panose="02040503050406030204" pitchFamily="18" charset="0"/>
                                  <a:cs typeface="Times New Roman" panose="02020603050405020304" pitchFamily="16" charset="0"/>
                                </a:rPr>
                                <m:t>𝒑</m:t>
                              </m:r>
                              <m:r>
                                <a:rPr lang="en-US" altLang="zh-CN" sz="2700" b="1" i="1" smtClean="0">
                                  <a:latin typeface="Cambria Math" panose="02040503050406030204" pitchFamily="18" charset="0"/>
                                  <a:cs typeface="Times New Roman" panose="02020603050405020304" pitchFamily="16" charset="0"/>
                                </a:rPr>
                                <m:t>)</m:t>
                              </m:r>
                            </m:oMath>
                          </a14:m>
                          <a:r>
                            <a:rPr lang="en-US" altLang="zh-CN" sz="2700" b="1" dirty="0">
                              <a:latin typeface="黑体" panose="02010609060101010101" pitchFamily="49" charset="-122"/>
                              <a:ea typeface="黑体" panose="02010609060101010101" pitchFamily="49" charset="-122"/>
                              <a:cs typeface="Times New Roman" panose="02020603050405020304" pitchFamily="16" charset="0"/>
                            </a:rPr>
                            <a:t> </a:t>
                          </a:r>
                          <a:endParaRPr lang="zh-CN" altLang="en-US" sz="2700" b="0" kern="1200" dirty="0">
                            <a:solidFill>
                              <a:srgbClr val="C00000"/>
                            </a:solidFill>
                            <a:latin typeface="黑体" panose="02010609060101010101" pitchFamily="49" charset="-122"/>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rPr>
                            <a:t>玩家</a:t>
                          </a:r>
                          <a14:m>
                            <m:oMath xmlns:m="http://schemas.openxmlformats.org/officeDocument/2006/math">
                              <m:r>
                                <a:rPr lang="en-US" altLang="zh-CN" sz="2700" b="0" i="1" smtClean="0">
                                  <a:latin typeface="Cambria Math" panose="02040503050406030204" pitchFamily="18" charset="0"/>
                                  <a:cs typeface="Times New Roman" panose="02020603050405020304" pitchFamily="16" charset="0"/>
                                </a:rPr>
                                <m:t>𝑝</m:t>
                              </m:r>
                            </m:oMath>
                          </a14:m>
                          <a:r>
                            <a:rPr lang="zh-CN" altLang="en-US" sz="2700" b="0" dirty="0">
                              <a:latin typeface="黑体" panose="02010609060101010101" pitchFamily="49" charset="-122"/>
                              <a:ea typeface="黑体" panose="02010609060101010101" pitchFamily="49" charset="-122"/>
                              <a:cs typeface="Times New Roman" panose="02020603050405020304" pitchFamily="16" charset="0"/>
                            </a:rPr>
                            <a:t>选择节点</a:t>
                          </a:r>
                          <a14:m>
                            <m:oMath xmlns:m="http://schemas.openxmlformats.org/officeDocument/2006/math">
                              <m:r>
                                <a:rPr lang="en-US" altLang="zh-CN" sz="2700" b="0" i="1" smtClean="0">
                                  <a:latin typeface="Cambria Math" panose="02040503050406030204" pitchFamily="18" charset="0"/>
                                  <a:cs typeface="Times New Roman" panose="02020603050405020304" pitchFamily="16" charset="0"/>
                                </a:rPr>
                                <m:t>𝑣</m:t>
                              </m:r>
                            </m:oMath>
                          </a14:m>
                          <a:r>
                            <a:rPr lang="zh-CN" altLang="en-US" sz="2700" b="0" dirty="0">
                              <a:latin typeface="黑体" panose="02010609060101010101" pitchFamily="49" charset="-122"/>
                              <a:ea typeface="黑体" panose="02010609060101010101" pitchFamily="49" charset="-122"/>
                              <a:cs typeface="Times New Roman" panose="02020603050405020304" pitchFamily="16" charset="0"/>
                            </a:rPr>
                            <a:t>所得到的奖赏值</a:t>
                          </a:r>
                          <a:r>
                            <a:rPr lang="en-US" altLang="zh-CN" sz="2700" b="0" dirty="0">
                              <a:latin typeface="黑体" panose="02010609060101010101" pitchFamily="49" charset="-122"/>
                              <a:ea typeface="黑体" panose="02010609060101010101" pitchFamily="49" charset="-122"/>
                              <a:cs typeface="Times New Roman" panose="02020603050405020304" pitchFamily="16" charset="0"/>
                            </a:rPr>
                            <a:t> </a:t>
                          </a:r>
                          <a:endPar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4" name="表格 3"/>
              <p:cNvGraphicFramePr>
                <a:graphicFrameLocks noGrp="1"/>
              </p:cNvGraphicFramePr>
              <p:nvPr/>
            </p:nvGraphicFramePr>
            <p:xfrm>
              <a:off x="2216726" y="1363564"/>
              <a:ext cx="8011886" cy="4355478"/>
            </p:xfrm>
            <a:graphic>
              <a:graphicData uri="http://schemas.openxmlformats.org/drawingml/2006/table">
                <a:tbl>
                  <a:tblPr firstRow="1" bandRow="1">
                    <a:tableStyleId>{5C22544A-7EE6-4342-B048-85BDC9FD1C3A}</a:tableStyleId>
                  </a:tblPr>
                  <a:tblGrid>
                    <a:gridCol w="2348450"/>
                    <a:gridCol w="5663436"/>
                  </a:tblGrid>
                  <a:tr h="50292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a:r>
                            <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rPr>
                            <a:t>状态集</a:t>
                          </a:r>
                          <a:endPar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292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a:r>
                            <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rPr>
                            <a:t>在状态</a:t>
                          </a:r>
                          <a:r>
                            <a:rPr lang="en-US" altLang="zh-CN"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rPr>
                            <a:t>s</a:t>
                          </a:r>
                          <a:r>
                            <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rPr>
                            <a:t>能够采取的有效行动的集合</a:t>
                          </a:r>
                          <a:endPar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8165">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558165">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5588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a:r>
                            <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rPr>
                            <a:t>状态转移函数</a:t>
                          </a:r>
                          <a:endParaRPr lang="zh-CN" altLang="en-US" sz="2700" b="0" dirty="0">
                            <a:solidFill>
                              <a:schemeClr val="tx1"/>
                            </a:solidFill>
                            <a:latin typeface="黑体" panose="02010609060101010101" pitchFamily="49" charset="-122"/>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8165">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558165">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558165">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蒙特卡洛树搜索算法</a:t>
            </a:r>
            <a:r>
              <a:rPr lang="en-US" altLang="zh-CN" dirty="0"/>
              <a:t>(UCT) </a:t>
            </a:r>
            <a:endParaRPr lang="zh-CN" altLang="en-US" dirty="0"/>
          </a:p>
        </p:txBody>
      </p:sp>
      <p:pic>
        <p:nvPicPr>
          <p:cNvPr id="4" name="内容占位符 3"/>
          <p:cNvPicPr>
            <a:picLocks noGrp="1" noChangeAspect="1"/>
          </p:cNvPicPr>
          <p:nvPr>
            <p:ph idx="1"/>
          </p:nvPr>
        </p:nvPicPr>
        <p:blipFill>
          <a:blip r:embed="rId1"/>
          <a:stretch>
            <a:fillRect/>
          </a:stretch>
        </p:blipFill>
        <p:spPr>
          <a:xfrm>
            <a:off x="147481" y="740538"/>
            <a:ext cx="4301689" cy="1925587"/>
          </a:xfrm>
          <a:prstGeom prst="rect">
            <a:avLst/>
          </a:prstGeom>
          <a:noFill/>
          <a:ln>
            <a:solidFill>
              <a:schemeClr val="tx1"/>
            </a:solidFill>
          </a:ln>
        </p:spPr>
      </p:pic>
      <p:pic>
        <p:nvPicPr>
          <p:cNvPr id="5" name="图片 4"/>
          <p:cNvPicPr>
            <a:picLocks noChangeAspect="1"/>
          </p:cNvPicPr>
          <p:nvPr/>
        </p:nvPicPr>
        <p:blipFill>
          <a:blip r:embed="rId2"/>
          <a:stretch>
            <a:fillRect/>
          </a:stretch>
        </p:blipFill>
        <p:spPr>
          <a:xfrm>
            <a:off x="7663703" y="5315803"/>
            <a:ext cx="4309105" cy="1191533"/>
          </a:xfrm>
          <a:prstGeom prst="rect">
            <a:avLst/>
          </a:prstGeom>
          <a:noFill/>
          <a:ln>
            <a:solidFill>
              <a:schemeClr val="tx1"/>
            </a:solidFill>
          </a:ln>
        </p:spPr>
      </p:pic>
      <p:pic>
        <p:nvPicPr>
          <p:cNvPr id="6" name="图片 5"/>
          <p:cNvPicPr>
            <a:picLocks noChangeAspect="1"/>
          </p:cNvPicPr>
          <p:nvPr/>
        </p:nvPicPr>
        <p:blipFill>
          <a:blip r:embed="rId3"/>
          <a:stretch>
            <a:fillRect/>
          </a:stretch>
        </p:blipFill>
        <p:spPr>
          <a:xfrm>
            <a:off x="4522567" y="5315803"/>
            <a:ext cx="3067739" cy="1191533"/>
          </a:xfrm>
          <a:prstGeom prst="rect">
            <a:avLst/>
          </a:prstGeom>
          <a:ln>
            <a:solidFill>
              <a:schemeClr val="tx1"/>
            </a:solidFill>
          </a:ln>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1536" y="0"/>
            <a:ext cx="3910463"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图片 7"/>
          <p:cNvPicPr>
            <a:picLocks noChangeAspect="1"/>
          </p:cNvPicPr>
          <p:nvPr/>
        </p:nvPicPr>
        <p:blipFill>
          <a:blip r:embed="rId5"/>
          <a:stretch>
            <a:fillRect/>
          </a:stretch>
        </p:blipFill>
        <p:spPr>
          <a:xfrm>
            <a:off x="147481" y="2709692"/>
            <a:ext cx="4301689" cy="1678038"/>
          </a:xfrm>
          <a:prstGeom prst="rect">
            <a:avLst/>
          </a:prstGeom>
          <a:noFill/>
          <a:ln>
            <a:solidFill>
              <a:schemeClr val="tx1"/>
            </a:solidFill>
          </a:ln>
        </p:spPr>
      </p:pic>
      <p:pic>
        <p:nvPicPr>
          <p:cNvPr id="9" name="图片 8"/>
          <p:cNvPicPr>
            <a:picLocks noChangeAspect="1"/>
          </p:cNvPicPr>
          <p:nvPr/>
        </p:nvPicPr>
        <p:blipFill>
          <a:blip r:embed="rId6"/>
          <a:stretch>
            <a:fillRect/>
          </a:stretch>
        </p:blipFill>
        <p:spPr>
          <a:xfrm>
            <a:off x="147481" y="5725177"/>
            <a:ext cx="4301689" cy="782159"/>
          </a:xfrm>
          <a:prstGeom prst="rect">
            <a:avLst/>
          </a:prstGeom>
          <a:ln>
            <a:solidFill>
              <a:schemeClr val="tx1"/>
            </a:solidFill>
          </a:ln>
        </p:spPr>
      </p:pic>
      <p:pic>
        <p:nvPicPr>
          <p:cNvPr id="10" name="图片 9"/>
          <p:cNvPicPr>
            <a:picLocks noChangeAspect="1"/>
          </p:cNvPicPr>
          <p:nvPr/>
        </p:nvPicPr>
        <p:blipFill>
          <a:blip r:embed="rId7"/>
          <a:stretch>
            <a:fillRect/>
          </a:stretch>
        </p:blipFill>
        <p:spPr>
          <a:xfrm>
            <a:off x="147481" y="4431297"/>
            <a:ext cx="4301689" cy="1250313"/>
          </a:xfrm>
          <a:prstGeom prst="rect">
            <a:avLst/>
          </a:prstGeom>
          <a:ln>
            <a:solidFill>
              <a:schemeClr val="tx1"/>
            </a:solidFill>
          </a:ln>
        </p:spPr>
      </p:pic>
      <mc:AlternateContent xmlns:mc="http://schemas.openxmlformats.org/markup-compatibility/2006">
        <mc:Choice xmlns:a14="http://schemas.microsoft.com/office/drawing/2010/main" Requires="a14">
          <p:sp>
            <p:nvSpPr>
              <p:cNvPr id="12" name="流程图: 接点 11"/>
              <p:cNvSpPr>
                <a:spLocks noChangeAspect="1"/>
              </p:cNvSpPr>
              <p:nvPr/>
            </p:nvSpPr>
            <p:spPr>
              <a:xfrm>
                <a:off x="6096000" y="835466"/>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dirty="0" smtClean="0">
                              <a:solidFill>
                                <a:srgbClr val="C00000"/>
                              </a:solidFill>
                              <a:latin typeface="Cambria Math" panose="02040503050406030204" pitchFamily="18" charset="0"/>
                            </a:rPr>
                          </m:ctrlPr>
                        </m:sSubPr>
                        <m:e>
                          <m:r>
                            <a:rPr lang="en-US" altLang="zh-CN" sz="2400" b="0" i="1" dirty="0" smtClean="0">
                              <a:solidFill>
                                <a:srgbClr val="C00000"/>
                              </a:solidFill>
                              <a:latin typeface="Cambria Math" panose="02040503050406030204" pitchFamily="18" charset="0"/>
                            </a:rPr>
                            <m:t>𝑣</m:t>
                          </m:r>
                        </m:e>
                        <m:sub>
                          <m:r>
                            <a:rPr lang="en-US" altLang="zh-CN" sz="2400" b="0" i="1" dirty="0" smtClean="0">
                              <a:solidFill>
                                <a:srgbClr val="C00000"/>
                              </a:solidFill>
                              <a:latin typeface="Cambria Math" panose="02040503050406030204" pitchFamily="18" charset="0"/>
                            </a:rPr>
                            <m:t>0</m:t>
                          </m:r>
                        </m:sub>
                      </m:sSub>
                    </m:oMath>
                  </m:oMathPara>
                </a14:m>
                <a:endParaRPr lang="zh-CN" altLang="en-US" dirty="0"/>
              </a:p>
            </p:txBody>
          </p:sp>
        </mc:Choice>
        <mc:Fallback>
          <p:sp>
            <p:nvSpPr>
              <p:cNvPr id="12" name="流程图: 接点 11"/>
              <p:cNvSpPr>
                <a:spLocks noRot="1" noChangeAspect="1" noMove="1" noResize="1" noEditPoints="1" noAdjustHandles="1" noChangeArrowheads="1" noChangeShapeType="1" noTextEdit="1"/>
              </p:cNvSpPr>
              <p:nvPr/>
            </p:nvSpPr>
            <p:spPr>
              <a:xfrm>
                <a:off x="6096000" y="835466"/>
                <a:ext cx="531542" cy="531542"/>
              </a:xfrm>
              <a:prstGeom prst="flowChartConnector">
                <a:avLst/>
              </a:prstGeom>
              <a:blipFill rotWithShape="1">
                <a:blip r:embed="rId8"/>
                <a:stretch>
                  <a:fillRect l="-3703" t="-3667" r="-3575" b="-3492"/>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流程图: 接点 12"/>
              <p:cNvSpPr>
                <a:spLocks noChangeAspect="1"/>
              </p:cNvSpPr>
              <p:nvPr/>
            </p:nvSpPr>
            <p:spPr>
              <a:xfrm>
                <a:off x="5051543" y="1927025"/>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400" b="0" i="1" dirty="0" smtClean="0">
                          <a:solidFill>
                            <a:srgbClr val="C00000"/>
                          </a:solidFill>
                          <a:latin typeface="Cambria Math" panose="02040503050406030204" pitchFamily="18" charset="0"/>
                        </a:rPr>
                        <m:t>𝑣</m:t>
                      </m:r>
                      <m:r>
                        <a:rPr lang="en-US" altLang="zh-CN" sz="2400" b="0" i="1" dirty="0" smtClean="0">
                          <a:solidFill>
                            <a:srgbClr val="C00000"/>
                          </a:solidFill>
                          <a:latin typeface="Cambria Math" panose="02040503050406030204" pitchFamily="18" charset="0"/>
                        </a:rPr>
                        <m:t>′</m:t>
                      </m:r>
                    </m:oMath>
                  </m:oMathPara>
                </a14:m>
                <a:endParaRPr lang="zh-CN" altLang="en-US" sz="2400" dirty="0"/>
              </a:p>
            </p:txBody>
          </p:sp>
        </mc:Choice>
        <mc:Fallback>
          <p:sp>
            <p:nvSpPr>
              <p:cNvPr id="13" name="流程图: 接点 12"/>
              <p:cNvSpPr>
                <a:spLocks noRot="1" noChangeAspect="1" noMove="1" noResize="1" noEditPoints="1" noAdjustHandles="1" noChangeArrowheads="1" noChangeShapeType="1" noTextEdit="1"/>
              </p:cNvSpPr>
              <p:nvPr/>
            </p:nvSpPr>
            <p:spPr>
              <a:xfrm>
                <a:off x="5051543" y="1927025"/>
                <a:ext cx="531542" cy="531542"/>
              </a:xfrm>
              <a:prstGeom prst="flowChartConnector">
                <a:avLst/>
              </a:prstGeom>
              <a:blipFill rotWithShape="1">
                <a:blip r:embed="rId9"/>
                <a:stretch>
                  <a:fillRect l="-3606" t="-3666" r="-3553" b="-3493"/>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23" name="直接连接符 22"/>
          <p:cNvCxnSpPr>
            <a:stCxn id="12" idx="3"/>
            <a:endCxn id="13" idx="7"/>
          </p:cNvCxnSpPr>
          <p:nvPr/>
        </p:nvCxnSpPr>
        <p:spPr>
          <a:xfrm flipH="1">
            <a:off x="5505242" y="1289165"/>
            <a:ext cx="668601" cy="715703"/>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直接箭头连接符 48"/>
          <p:cNvCxnSpPr/>
          <p:nvPr/>
        </p:nvCxnSpPr>
        <p:spPr>
          <a:xfrm>
            <a:off x="66363" y="1147753"/>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394447" y="1668847"/>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899304" y="3538135"/>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7590306" y="5847034"/>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381500" y="476250"/>
            <a:ext cx="3429000" cy="2143125"/>
          </a:xfrm>
          <a:prstGeom prst="rect">
            <a:avLst/>
          </a:prstGeom>
          <a:noFill/>
        </p:spPr>
        <p:txBody>
          <a:bodyPr wrap="square" rtlCol="0" anchor="ctr" anchorCtr="0">
            <a:noAutofit/>
          </a:bodyPr>
          <a:p>
            <a:pPr>
              <a:buNone/>
            </a:pP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9" name="矩形 8"/>
          <p:cNvSpPr/>
          <p:nvPr>
            <p:custDataLst>
              <p:tags r:id="rId2"/>
            </p:custDataLst>
          </p:nvPr>
        </p:nvSpPr>
        <p:spPr>
          <a:xfrm>
            <a:off x="3952875" y="6203156"/>
            <a:ext cx="4286250" cy="357188"/>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p>
            <a:pPr lvl="0" algn="l">
              <a:buNone/>
            </a:pPr>
            <a:r>
              <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rPr>
              <a:t>正常使用主观题需2.0以上版本雨课堂</a:t>
            </a:r>
            <a:endPar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p:nvPr/>
        </p:nvPicPr>
        <p:blipFill>
          <a:blip r:embed="rId3"/>
          <a:stretch>
            <a:fillRect/>
          </a:stretch>
        </p:blipFill>
        <p:spPr>
          <a:xfrm>
            <a:off x="4592955" y="476250"/>
            <a:ext cx="3011329" cy="2521744"/>
          </a:xfrm>
          <a:prstGeom prst="rect">
            <a:avLst/>
          </a:prstGeom>
          <a:noFill/>
          <a:ln w="9525">
            <a:noFill/>
          </a:ln>
        </p:spPr>
      </p:pic>
      <p:sp>
        <p:nvSpPr>
          <p:cNvPr id="102" name="文本框 101"/>
          <p:cNvSpPr txBox="1"/>
          <p:nvPr/>
        </p:nvSpPr>
        <p:spPr>
          <a:xfrm>
            <a:off x="4095750" y="2970848"/>
            <a:ext cx="3810000" cy="229870"/>
          </a:xfrm>
          <a:prstGeom prst="rect">
            <a:avLst/>
          </a:prstGeom>
          <a:noFill/>
          <a:ln w="9525">
            <a:noFill/>
          </a:ln>
        </p:spPr>
        <p:txBody>
          <a:bodyPr>
            <a:spAutoFit/>
          </a:bodyPr>
          <a:p>
            <a:pPr indent="0" algn="ctr"/>
            <a:r>
              <a:rPr lang="zh-CN" sz="900" b="0">
                <a:ea typeface="楷体" panose="02010609060101010101" pitchFamily="49" charset="-122"/>
              </a:rPr>
              <a:t>图</a:t>
            </a:r>
            <a:r>
              <a:rPr lang="en-US" sz="900" b="0">
                <a:latin typeface="Times New Roman" panose="02020603050405020304" pitchFamily="16" charset="0"/>
                <a:ea typeface="楷体" panose="02010609060101010101" pitchFamily="49" charset="-122"/>
              </a:rPr>
              <a:t>1 </a:t>
            </a:r>
            <a:r>
              <a:rPr lang="zh-CN" sz="900" b="0">
                <a:ea typeface="楷体" panose="02010609060101010101" pitchFamily="49" charset="-122"/>
              </a:rPr>
              <a:t>状态转移图</a:t>
            </a:r>
            <a:endParaRPr lang="zh-CN" altLang="en-US" sz="1350"/>
          </a:p>
        </p:txBody>
      </p:sp>
      <p:sp>
        <p:nvSpPr>
          <p:cNvPr id="11" name="文本框 10"/>
          <p:cNvSpPr txBox="1"/>
          <p:nvPr/>
        </p:nvSpPr>
        <p:spPr>
          <a:xfrm>
            <a:off x="4193858" y="3234214"/>
            <a:ext cx="3810000" cy="2445385"/>
          </a:xfrm>
          <a:prstGeom prst="rect">
            <a:avLst/>
          </a:prstGeom>
          <a:noFill/>
          <a:ln w="9525">
            <a:noFill/>
          </a:ln>
        </p:spPr>
        <p:txBody>
          <a:bodyPr>
            <a:spAutoFit/>
          </a:bodyPr>
          <a:p>
            <a:pPr marL="228600" indent="-228600" algn="just"/>
            <a:r>
              <a:rPr lang="en-US" sz="1350" b="0">
                <a:latin typeface="Times New Roman" panose="02020603050405020304" pitchFamily="16" charset="0"/>
                <a:ea typeface="楷体" panose="02010609060101010101" pitchFamily="49" charset="-122"/>
              </a:rPr>
              <a:t>1. </a:t>
            </a:r>
            <a:r>
              <a:rPr lang="zh-CN" sz="1350" b="0">
                <a:ea typeface="楷体" panose="02010609060101010101" pitchFamily="49" charset="-122"/>
              </a:rPr>
              <a:t>考虑图</a:t>
            </a:r>
            <a:r>
              <a:rPr lang="en-US" sz="1350" b="0">
                <a:latin typeface="Times New Roman" panose="02020603050405020304" pitchFamily="16" charset="0"/>
                <a:ea typeface="楷体" panose="02010609060101010101" pitchFamily="49" charset="-122"/>
              </a:rPr>
              <a:t>1</a:t>
            </a:r>
            <a:r>
              <a:rPr lang="zh-CN" sz="1350" b="0">
                <a:ea typeface="楷体" panose="02010609060101010101" pitchFamily="49" charset="-122"/>
              </a:rPr>
              <a:t>中的问题，给定每个状态的启发函数如下表所示。若仍以状态</a:t>
            </a:r>
            <a:r>
              <a:rPr lang="en-US" sz="1350" b="0">
                <a:latin typeface="Times New Roman" panose="02020603050405020304" pitchFamily="16" charset="0"/>
                <a:ea typeface="楷体" panose="02010609060101010101" pitchFamily="49" charset="-122"/>
              </a:rPr>
              <a:t>A</a:t>
            </a:r>
            <a:r>
              <a:rPr lang="zh-CN" sz="1350" b="0">
                <a:ea typeface="楷体" panose="02010609060101010101" pitchFamily="49" charset="-122"/>
              </a:rPr>
              <a:t>为初始状态、状态</a:t>
            </a:r>
            <a:r>
              <a:rPr lang="en-US" sz="1350" b="0">
                <a:latin typeface="Times New Roman" panose="02020603050405020304" pitchFamily="16" charset="0"/>
                <a:ea typeface="楷体" panose="02010609060101010101" pitchFamily="49" charset="-122"/>
              </a:rPr>
              <a:t>I</a:t>
            </a:r>
            <a:r>
              <a:rPr lang="zh-CN" sz="1350" b="0">
                <a:ea typeface="楷体" panose="02010609060101010101" pitchFamily="49" charset="-122"/>
              </a:rPr>
              <a:t>为终止状态，请分别使用以下算法求解从</a:t>
            </a:r>
            <a:r>
              <a:rPr lang="en-US" sz="1350" b="0">
                <a:latin typeface="Times New Roman" panose="02020603050405020304" pitchFamily="16" charset="0"/>
                <a:ea typeface="楷体" panose="02010609060101010101" pitchFamily="49" charset="-122"/>
              </a:rPr>
              <a:t>A</a:t>
            </a:r>
            <a:r>
              <a:rPr lang="zh-CN" sz="1350" b="0">
                <a:ea typeface="楷体" panose="02010609060101010101" pitchFamily="49" charset="-122"/>
              </a:rPr>
              <a:t>到</a:t>
            </a:r>
            <a:r>
              <a:rPr lang="en-US" sz="1350" b="0">
                <a:latin typeface="Times New Roman" panose="02020603050405020304" pitchFamily="16" charset="0"/>
                <a:ea typeface="楷体" panose="02010609060101010101" pitchFamily="49" charset="-122"/>
              </a:rPr>
              <a:t>I</a:t>
            </a:r>
            <a:r>
              <a:rPr lang="zh-CN" sz="1350" b="0">
                <a:ea typeface="楷体" panose="02010609060101010101" pitchFamily="49" charset="-122"/>
              </a:rPr>
              <a:t>的路径，请画出算法找到第一条路径时的搜索树，并在搜索书中标出结点的扩展顺序，以及找到的路径。（若有多个节点拥有相同的扩展优先度，则优先扩展对应路径字典序较小的节点）。</a:t>
            </a:r>
            <a:endParaRPr lang="en-US" sz="900">
              <a:latin typeface="Times New Roman" panose="02020603050405020304" pitchFamily="16" charset="0"/>
              <a:ea typeface="楷体" panose="02010609060101010101" pitchFamily="49" charset="-122"/>
              <a:sym typeface="+mn-ea"/>
            </a:endParaRPr>
          </a:p>
          <a:p>
            <a:pPr marL="228600" indent="-228600" algn="just"/>
            <a:r>
              <a:rPr lang="zh-CN" sz="1350">
                <a:ea typeface="楷体" panose="02010609060101010101" pitchFamily="49" charset="-122"/>
                <a:sym typeface="+mn-ea"/>
              </a:rPr>
              <a:t>(1) 基于树搜索的贪婪最佳优先搜索。(2) 基于图搜索的A*算法。</a:t>
            </a:r>
            <a:endParaRPr lang="zh-CN" altLang="en-US" sz="900"/>
          </a:p>
          <a:p>
            <a:pPr marL="228600" indent="-228600" algn="just"/>
            <a:r>
              <a:rPr lang="en-US" sz="900" b="0">
                <a:latin typeface="Times New Roman" panose="02020603050405020304" pitchFamily="16" charset="0"/>
                <a:ea typeface="楷体" panose="02010609060101010101" pitchFamily="49" charset="-122"/>
              </a:rPr>
              <a:t> </a:t>
            </a:r>
            <a:endParaRPr lang="zh-CN" altLang="en-US" sz="1350"/>
          </a:p>
        </p:txBody>
      </p:sp>
      <p:graphicFrame>
        <p:nvGraphicFramePr>
          <p:cNvPr id="12" name="表格 11"/>
          <p:cNvGraphicFramePr/>
          <p:nvPr>
            <p:custDataLst>
              <p:tags r:id="rId4"/>
            </p:custDataLst>
          </p:nvPr>
        </p:nvGraphicFramePr>
        <p:xfrm>
          <a:off x="4193858" y="5388769"/>
          <a:ext cx="3911600" cy="457200"/>
        </p:xfrm>
        <a:graphic>
          <a:graphicData uri="http://schemas.openxmlformats.org/drawingml/2006/table">
            <a:tbl>
              <a:tblPr firstRow="1" bandRow="1">
                <a:tableStyleId>{5940675A-B579-460E-94D1-54222C63F5DA}</a:tableStyleId>
              </a:tblPr>
              <a:tblGrid>
                <a:gridCol w="391160"/>
                <a:gridCol w="391160"/>
                <a:gridCol w="391160"/>
                <a:gridCol w="391160"/>
                <a:gridCol w="391160"/>
                <a:gridCol w="391160"/>
                <a:gridCol w="391160"/>
                <a:gridCol w="391160"/>
                <a:gridCol w="391160"/>
                <a:gridCol w="391160"/>
              </a:tblGrid>
              <a:tr h="182880">
                <a:tc>
                  <a:txBody>
                    <a:bodyPr/>
                    <a:p>
                      <a:pPr indent="0">
                        <a:buNone/>
                      </a:pPr>
                      <a:r>
                        <a:rPr lang="en-US" sz="900" b="0">
                          <a:latin typeface="Times New Roman" panose="02020603050405020304" pitchFamily="16" charset="0"/>
                          <a:cs typeface="Times New Roman" panose="02020603050405020304" pitchFamily="16" charset="0"/>
                        </a:rPr>
                        <a:t>状态</a:t>
                      </a:r>
                      <a:endParaRPr lang="en-US" altLang="en-US" sz="900" b="0">
                        <a:latin typeface="Times New Roman" panose="02020603050405020304" pitchFamily="16" charset="0"/>
                        <a:ea typeface="Times New Roman" panose="02020603050405020304" pitchFamily="16" charset="0"/>
                        <a:cs typeface="Times New Roman" panose="02020603050405020304" pitchFamily="16" charset="0"/>
                      </a:endParaRPr>
                    </a:p>
                  </a:txBody>
                  <a:tcPr marL="51435" marR="51435"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6" charset="0"/>
                          <a:cs typeface="Times New Roman" panose="02020603050405020304" pitchFamily="16" charset="0"/>
                        </a:rPr>
                        <a:t>A</a:t>
                      </a:r>
                      <a:endParaRPr lang="en-US" altLang="en-US" sz="1200" b="0">
                        <a:latin typeface="Times New Roman" panose="02020603050405020304" pitchFamily="16" charset="0"/>
                        <a:ea typeface="Times New Roman" panose="02020603050405020304" pitchFamily="16" charset="0"/>
                        <a:cs typeface="Times New Roman" panose="02020603050405020304" pitchFamily="16" charset="0"/>
                      </a:endParaRPr>
                    </a:p>
                  </a:txBody>
                  <a:tcPr marL="51435" marR="51435"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6" charset="0"/>
                          <a:cs typeface="Times New Roman" panose="02020603050405020304" pitchFamily="16" charset="0"/>
                        </a:rPr>
                        <a:t>B</a:t>
                      </a:r>
                      <a:endParaRPr lang="en-US" altLang="en-US" sz="1200" b="0">
                        <a:latin typeface="Times New Roman" panose="02020603050405020304" pitchFamily="16" charset="0"/>
                        <a:ea typeface="Times New Roman" panose="02020603050405020304" pitchFamily="16" charset="0"/>
                        <a:cs typeface="Times New Roman" panose="02020603050405020304" pitchFamily="16" charset="0"/>
                      </a:endParaRPr>
                    </a:p>
                  </a:txBody>
                  <a:tcPr marL="51435" marR="51435"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6" charset="0"/>
                          <a:cs typeface="Times New Roman" panose="02020603050405020304" pitchFamily="16" charset="0"/>
                        </a:rPr>
                        <a:t>C</a:t>
                      </a:r>
                      <a:endParaRPr lang="en-US" altLang="en-US" sz="1200" b="0">
                        <a:latin typeface="Times New Roman" panose="02020603050405020304" pitchFamily="16" charset="0"/>
                        <a:ea typeface="Times New Roman" panose="02020603050405020304" pitchFamily="16" charset="0"/>
                        <a:cs typeface="Times New Roman" panose="02020603050405020304" pitchFamily="16" charset="0"/>
                      </a:endParaRPr>
                    </a:p>
                  </a:txBody>
                  <a:tcPr marL="51435" marR="51435"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6" charset="0"/>
                          <a:cs typeface="Times New Roman" panose="02020603050405020304" pitchFamily="16" charset="0"/>
                        </a:rPr>
                        <a:t>D</a:t>
                      </a:r>
                      <a:endParaRPr lang="en-US" altLang="en-US" sz="1200" b="0">
                        <a:latin typeface="Times New Roman" panose="02020603050405020304" pitchFamily="16" charset="0"/>
                        <a:ea typeface="Times New Roman" panose="02020603050405020304" pitchFamily="16" charset="0"/>
                        <a:cs typeface="Times New Roman" panose="02020603050405020304" pitchFamily="16" charset="0"/>
                      </a:endParaRPr>
                    </a:p>
                  </a:txBody>
                  <a:tcPr marL="51435" marR="51435"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6" charset="0"/>
                          <a:cs typeface="Times New Roman" panose="02020603050405020304" pitchFamily="16" charset="0"/>
                        </a:rPr>
                        <a:t>E</a:t>
                      </a:r>
                      <a:endParaRPr lang="en-US" altLang="en-US" sz="1200" b="0">
                        <a:latin typeface="Times New Roman" panose="02020603050405020304" pitchFamily="16" charset="0"/>
                        <a:ea typeface="Times New Roman" panose="02020603050405020304" pitchFamily="16" charset="0"/>
                        <a:cs typeface="Times New Roman" panose="02020603050405020304" pitchFamily="16" charset="0"/>
                      </a:endParaRPr>
                    </a:p>
                  </a:txBody>
                  <a:tcPr marL="51435" marR="51435"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6" charset="0"/>
                          <a:cs typeface="Times New Roman" panose="02020603050405020304" pitchFamily="16" charset="0"/>
                        </a:rPr>
                        <a:t>F</a:t>
                      </a:r>
                      <a:endParaRPr lang="en-US" altLang="en-US" sz="1200" b="0">
                        <a:latin typeface="Times New Roman" panose="02020603050405020304" pitchFamily="16" charset="0"/>
                        <a:ea typeface="Times New Roman" panose="02020603050405020304" pitchFamily="16" charset="0"/>
                        <a:cs typeface="Times New Roman" panose="02020603050405020304" pitchFamily="16" charset="0"/>
                      </a:endParaRPr>
                    </a:p>
                  </a:txBody>
                  <a:tcPr marL="51435" marR="51435"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6" charset="0"/>
                          <a:cs typeface="Times New Roman" panose="02020603050405020304" pitchFamily="16" charset="0"/>
                        </a:rPr>
                        <a:t>G</a:t>
                      </a:r>
                      <a:endParaRPr lang="en-US" altLang="en-US" sz="1200" b="0">
                        <a:latin typeface="Times New Roman" panose="02020603050405020304" pitchFamily="16" charset="0"/>
                        <a:ea typeface="Times New Roman" panose="02020603050405020304" pitchFamily="16" charset="0"/>
                        <a:cs typeface="Times New Roman" panose="02020603050405020304" pitchFamily="16" charset="0"/>
                      </a:endParaRPr>
                    </a:p>
                  </a:txBody>
                  <a:tcPr marL="51435" marR="51435"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6" charset="0"/>
                          <a:cs typeface="Times New Roman" panose="02020603050405020304" pitchFamily="16" charset="0"/>
                        </a:rPr>
                        <a:t>H</a:t>
                      </a:r>
                      <a:endParaRPr lang="en-US" altLang="en-US" sz="1200" b="0">
                        <a:latin typeface="Times New Roman" panose="02020603050405020304" pitchFamily="16" charset="0"/>
                        <a:ea typeface="Times New Roman" panose="02020603050405020304" pitchFamily="16" charset="0"/>
                        <a:cs typeface="Times New Roman" panose="02020603050405020304" pitchFamily="16" charset="0"/>
                      </a:endParaRPr>
                    </a:p>
                  </a:txBody>
                  <a:tcPr marL="51435" marR="51435"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6" charset="0"/>
                          <a:cs typeface="Times New Roman" panose="02020603050405020304" pitchFamily="16" charset="0"/>
                        </a:rPr>
                        <a:t>I</a:t>
                      </a:r>
                      <a:endParaRPr lang="en-US" altLang="en-US" sz="1200" b="0">
                        <a:latin typeface="Times New Roman" panose="02020603050405020304" pitchFamily="16" charset="0"/>
                        <a:ea typeface="Times New Roman" panose="02020603050405020304" pitchFamily="16" charset="0"/>
                        <a:cs typeface="Times New Roman" panose="02020603050405020304" pitchFamily="16" charset="0"/>
                      </a:endParaRPr>
                    </a:p>
                  </a:txBody>
                  <a:tcPr marL="51435" marR="51435"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4320">
                <a:tc>
                  <a:txBody>
                    <a:bodyPr/>
                    <a:p>
                      <a:pPr indent="0">
                        <a:buNone/>
                      </a:pPr>
                      <a:r>
                        <a:rPr lang="en-US" sz="900" b="0">
                          <a:latin typeface="Times New Roman" panose="02020603050405020304" pitchFamily="16" charset="0"/>
                          <a:cs typeface="Times New Roman" panose="02020603050405020304" pitchFamily="16" charset="0"/>
                        </a:rPr>
                        <a:t>启发函数</a:t>
                      </a:r>
                      <a:endParaRPr lang="en-US" altLang="en-US" sz="900" b="0">
                        <a:latin typeface="Times New Roman" panose="02020603050405020304" pitchFamily="16" charset="0"/>
                        <a:ea typeface="Times New Roman" panose="02020603050405020304" pitchFamily="16" charset="0"/>
                        <a:cs typeface="Times New Roman" panose="02020603050405020304" pitchFamily="16" charset="0"/>
                      </a:endParaRPr>
                    </a:p>
                  </a:txBody>
                  <a:tcPr marL="51435" marR="51435"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6" charset="0"/>
                          <a:cs typeface="Times New Roman" panose="02020603050405020304" pitchFamily="16" charset="0"/>
                        </a:rPr>
                        <a:t>5</a:t>
                      </a:r>
                      <a:endParaRPr lang="en-US" altLang="en-US" sz="1200" b="0">
                        <a:latin typeface="Times New Roman" panose="02020603050405020304" pitchFamily="16" charset="0"/>
                        <a:ea typeface="Times New Roman" panose="02020603050405020304" pitchFamily="16" charset="0"/>
                        <a:cs typeface="Times New Roman" panose="02020603050405020304" pitchFamily="16" charset="0"/>
                      </a:endParaRPr>
                    </a:p>
                  </a:txBody>
                  <a:tcPr marL="51435" marR="51435"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6" charset="0"/>
                          <a:cs typeface="Times New Roman" panose="02020603050405020304" pitchFamily="16" charset="0"/>
                        </a:rPr>
                        <a:t>4</a:t>
                      </a:r>
                      <a:endParaRPr lang="en-US" altLang="en-US" sz="1200" b="0">
                        <a:latin typeface="Times New Roman" panose="02020603050405020304" pitchFamily="16" charset="0"/>
                        <a:ea typeface="Times New Roman" panose="02020603050405020304" pitchFamily="16" charset="0"/>
                        <a:cs typeface="Times New Roman" panose="02020603050405020304" pitchFamily="16" charset="0"/>
                      </a:endParaRPr>
                    </a:p>
                  </a:txBody>
                  <a:tcPr marL="51435" marR="51435"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6" charset="0"/>
                          <a:cs typeface="Times New Roman" panose="02020603050405020304" pitchFamily="16" charset="0"/>
                        </a:rPr>
                        <a:t>3</a:t>
                      </a:r>
                      <a:endParaRPr lang="en-US" altLang="en-US" sz="1200" b="0">
                        <a:latin typeface="Times New Roman" panose="02020603050405020304" pitchFamily="16" charset="0"/>
                        <a:ea typeface="Times New Roman" panose="02020603050405020304" pitchFamily="16" charset="0"/>
                        <a:cs typeface="Times New Roman" panose="02020603050405020304" pitchFamily="16" charset="0"/>
                      </a:endParaRPr>
                    </a:p>
                  </a:txBody>
                  <a:tcPr marL="51435" marR="51435"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6" charset="0"/>
                          <a:cs typeface="Times New Roman" panose="02020603050405020304" pitchFamily="16" charset="0"/>
                        </a:rPr>
                        <a:t>2</a:t>
                      </a:r>
                      <a:endParaRPr lang="en-US" altLang="en-US" sz="1200" b="0">
                        <a:latin typeface="Times New Roman" panose="02020603050405020304" pitchFamily="16" charset="0"/>
                        <a:ea typeface="Times New Roman" panose="02020603050405020304" pitchFamily="16" charset="0"/>
                        <a:cs typeface="Times New Roman" panose="02020603050405020304" pitchFamily="16" charset="0"/>
                      </a:endParaRPr>
                    </a:p>
                  </a:txBody>
                  <a:tcPr marL="51435" marR="51435"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6" charset="0"/>
                          <a:cs typeface="Times New Roman" panose="02020603050405020304" pitchFamily="16" charset="0"/>
                        </a:rPr>
                        <a:t>5</a:t>
                      </a:r>
                      <a:endParaRPr lang="en-US" altLang="en-US" sz="1200" b="0">
                        <a:latin typeface="Times New Roman" panose="02020603050405020304" pitchFamily="16" charset="0"/>
                        <a:ea typeface="Times New Roman" panose="02020603050405020304" pitchFamily="16" charset="0"/>
                        <a:cs typeface="Times New Roman" panose="02020603050405020304" pitchFamily="16" charset="0"/>
                      </a:endParaRPr>
                    </a:p>
                  </a:txBody>
                  <a:tcPr marL="51435" marR="51435"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6" charset="0"/>
                          <a:cs typeface="Times New Roman" panose="02020603050405020304" pitchFamily="16" charset="0"/>
                        </a:rPr>
                        <a:t>5</a:t>
                      </a:r>
                      <a:endParaRPr lang="en-US" altLang="en-US" sz="1200" b="0">
                        <a:latin typeface="Times New Roman" panose="02020603050405020304" pitchFamily="16" charset="0"/>
                        <a:ea typeface="Times New Roman" panose="02020603050405020304" pitchFamily="16" charset="0"/>
                        <a:cs typeface="Times New Roman" panose="02020603050405020304" pitchFamily="16" charset="0"/>
                      </a:endParaRPr>
                    </a:p>
                  </a:txBody>
                  <a:tcPr marL="51435" marR="51435"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6" charset="0"/>
                          <a:cs typeface="Times New Roman" panose="02020603050405020304" pitchFamily="16" charset="0"/>
                        </a:rPr>
                        <a:t>2</a:t>
                      </a:r>
                      <a:endParaRPr lang="en-US" altLang="en-US" sz="1200" b="0">
                        <a:latin typeface="Times New Roman" panose="02020603050405020304" pitchFamily="16" charset="0"/>
                        <a:ea typeface="Times New Roman" panose="02020603050405020304" pitchFamily="16" charset="0"/>
                        <a:cs typeface="Times New Roman" panose="02020603050405020304" pitchFamily="16" charset="0"/>
                      </a:endParaRPr>
                    </a:p>
                  </a:txBody>
                  <a:tcPr marL="51435" marR="51435"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6" charset="0"/>
                          <a:cs typeface="Times New Roman" panose="02020603050405020304" pitchFamily="16" charset="0"/>
                        </a:rPr>
                        <a:t>1</a:t>
                      </a:r>
                      <a:endParaRPr lang="en-US" altLang="en-US" sz="1200" b="0">
                        <a:latin typeface="Times New Roman" panose="02020603050405020304" pitchFamily="16" charset="0"/>
                        <a:ea typeface="Times New Roman" panose="02020603050405020304" pitchFamily="16" charset="0"/>
                        <a:cs typeface="Times New Roman" panose="02020603050405020304" pitchFamily="16" charset="0"/>
                      </a:endParaRPr>
                    </a:p>
                  </a:txBody>
                  <a:tcPr marL="51435" marR="51435"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6" charset="0"/>
                          <a:cs typeface="Times New Roman" panose="02020603050405020304" pitchFamily="16" charset="0"/>
                        </a:rPr>
                        <a:t>0</a:t>
                      </a:r>
                      <a:endParaRPr lang="en-US" altLang="en-US" sz="1200" b="0">
                        <a:latin typeface="Times New Roman" panose="02020603050405020304" pitchFamily="16" charset="0"/>
                        <a:ea typeface="Times New Roman" panose="02020603050405020304" pitchFamily="16" charset="0"/>
                        <a:cs typeface="Times New Roman" panose="02020603050405020304" pitchFamily="16" charset="0"/>
                      </a:endParaRPr>
                    </a:p>
                  </a:txBody>
                  <a:tcPr marL="51435" marR="51435"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3" name="圆角矩形 12"/>
          <p:cNvSpPr/>
          <p:nvPr>
            <p:custDataLst>
              <p:tags r:id="rId5"/>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作答</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8" name="组合 7"/>
          <p:cNvGrpSpPr/>
          <p:nvPr>
            <p:custDataLst>
              <p:tags r:id="rId6"/>
            </p:custDataLst>
          </p:nvPr>
        </p:nvGrpSpPr>
        <p:grpSpPr>
          <a:xfrm>
            <a:off x="0" y="0"/>
            <a:ext cx="4286250" cy="490061"/>
            <a:chOff x="-8300" y="0"/>
            <a:chExt cx="9000" cy="1029"/>
          </a:xfrm>
        </p:grpSpPr>
        <p:sp>
          <p:nvSpPr>
            <p:cNvPr id="4" name="TitleBackground"/>
            <p:cNvSpPr/>
            <p:nvPr>
              <p:custDataLst>
                <p:tags r:id="rId7"/>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8"/>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9"/>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主观题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7" name="TipText"/>
            <p:cNvSpPr txBox="1"/>
            <p:nvPr>
              <p:custDataLst>
                <p:tags r:id="rId10"/>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10分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14" name="图片 13" descr="tmp68B3"/>
          <p:cNvPicPr>
            <a:picLocks noChangeAspect="1"/>
          </p:cNvPicPr>
          <p:nvPr>
            <p:custDataLst>
              <p:tags r:id="rId11"/>
            </p:custDataLst>
          </p:nvPr>
        </p:nvPicPr>
        <p:blipFill>
          <a:blip r:embed="rId12"/>
          <a:stretch>
            <a:fillRect/>
          </a:stretch>
        </p:blipFill>
        <p:spPr>
          <a:xfrm>
            <a:off x="10642600" y="63500"/>
            <a:ext cx="1422400" cy="508000"/>
          </a:xfrm>
          <a:prstGeom prst="rect">
            <a:avLst/>
          </a:prstGeom>
        </p:spPr>
      </p:pic>
    </p:spTree>
    <p:custDataLst>
      <p:tags r:id="rId13"/>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蒙特卡洛树搜索算法</a:t>
            </a:r>
            <a:r>
              <a:rPr lang="en-US" altLang="zh-CN" dirty="0"/>
              <a:t>(UCT) </a:t>
            </a:r>
            <a:endParaRPr lang="zh-CN" altLang="en-US" dirty="0"/>
          </a:p>
        </p:txBody>
      </p:sp>
      <p:pic>
        <p:nvPicPr>
          <p:cNvPr id="4" name="内容占位符 3"/>
          <p:cNvPicPr>
            <a:picLocks noGrp="1" noChangeAspect="1"/>
          </p:cNvPicPr>
          <p:nvPr>
            <p:ph idx="1"/>
          </p:nvPr>
        </p:nvPicPr>
        <p:blipFill>
          <a:blip r:embed="rId1"/>
          <a:stretch>
            <a:fillRect/>
          </a:stretch>
        </p:blipFill>
        <p:spPr>
          <a:xfrm>
            <a:off x="147481" y="740538"/>
            <a:ext cx="4301689" cy="1925587"/>
          </a:xfrm>
          <a:prstGeom prst="rect">
            <a:avLst/>
          </a:prstGeom>
          <a:noFill/>
          <a:ln>
            <a:solidFill>
              <a:schemeClr val="tx1"/>
            </a:solidFill>
          </a:ln>
        </p:spPr>
      </p:pic>
      <p:pic>
        <p:nvPicPr>
          <p:cNvPr id="5" name="图片 4"/>
          <p:cNvPicPr>
            <a:picLocks noChangeAspect="1"/>
          </p:cNvPicPr>
          <p:nvPr/>
        </p:nvPicPr>
        <p:blipFill>
          <a:blip r:embed="rId2"/>
          <a:stretch>
            <a:fillRect/>
          </a:stretch>
        </p:blipFill>
        <p:spPr>
          <a:xfrm>
            <a:off x="7663703" y="5315803"/>
            <a:ext cx="4309105" cy="1191533"/>
          </a:xfrm>
          <a:prstGeom prst="rect">
            <a:avLst/>
          </a:prstGeom>
          <a:noFill/>
          <a:ln>
            <a:solidFill>
              <a:schemeClr val="tx1"/>
            </a:solidFill>
          </a:ln>
        </p:spPr>
      </p:pic>
      <p:pic>
        <p:nvPicPr>
          <p:cNvPr id="6" name="图片 5"/>
          <p:cNvPicPr>
            <a:picLocks noChangeAspect="1"/>
          </p:cNvPicPr>
          <p:nvPr/>
        </p:nvPicPr>
        <p:blipFill>
          <a:blip r:embed="rId3"/>
          <a:stretch>
            <a:fillRect/>
          </a:stretch>
        </p:blipFill>
        <p:spPr>
          <a:xfrm>
            <a:off x="4522567" y="5315803"/>
            <a:ext cx="3067739" cy="1191533"/>
          </a:xfrm>
          <a:prstGeom prst="rect">
            <a:avLst/>
          </a:prstGeom>
          <a:ln>
            <a:solidFill>
              <a:schemeClr val="tx1"/>
            </a:solidFill>
          </a:ln>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1536" y="0"/>
            <a:ext cx="3910463"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图片 7"/>
          <p:cNvPicPr>
            <a:picLocks noChangeAspect="1"/>
          </p:cNvPicPr>
          <p:nvPr/>
        </p:nvPicPr>
        <p:blipFill>
          <a:blip r:embed="rId5"/>
          <a:stretch>
            <a:fillRect/>
          </a:stretch>
        </p:blipFill>
        <p:spPr>
          <a:xfrm>
            <a:off x="147481" y="2709692"/>
            <a:ext cx="4301689" cy="1678038"/>
          </a:xfrm>
          <a:prstGeom prst="rect">
            <a:avLst/>
          </a:prstGeom>
          <a:noFill/>
          <a:ln>
            <a:solidFill>
              <a:schemeClr val="tx1"/>
            </a:solidFill>
          </a:ln>
        </p:spPr>
      </p:pic>
      <p:pic>
        <p:nvPicPr>
          <p:cNvPr id="9" name="图片 8"/>
          <p:cNvPicPr>
            <a:picLocks noChangeAspect="1"/>
          </p:cNvPicPr>
          <p:nvPr/>
        </p:nvPicPr>
        <p:blipFill>
          <a:blip r:embed="rId6"/>
          <a:stretch>
            <a:fillRect/>
          </a:stretch>
        </p:blipFill>
        <p:spPr>
          <a:xfrm>
            <a:off x="147481" y="5725177"/>
            <a:ext cx="4301689" cy="782159"/>
          </a:xfrm>
          <a:prstGeom prst="rect">
            <a:avLst/>
          </a:prstGeom>
          <a:ln>
            <a:solidFill>
              <a:schemeClr val="tx1"/>
            </a:solidFill>
          </a:ln>
        </p:spPr>
      </p:pic>
      <p:pic>
        <p:nvPicPr>
          <p:cNvPr id="10" name="图片 9"/>
          <p:cNvPicPr>
            <a:picLocks noChangeAspect="1"/>
          </p:cNvPicPr>
          <p:nvPr/>
        </p:nvPicPr>
        <p:blipFill>
          <a:blip r:embed="rId7"/>
          <a:stretch>
            <a:fillRect/>
          </a:stretch>
        </p:blipFill>
        <p:spPr>
          <a:xfrm>
            <a:off x="147481" y="4431297"/>
            <a:ext cx="4301689" cy="1250313"/>
          </a:xfrm>
          <a:prstGeom prst="rect">
            <a:avLst/>
          </a:prstGeom>
          <a:ln>
            <a:solidFill>
              <a:schemeClr val="tx1"/>
            </a:solidFill>
          </a:ln>
        </p:spPr>
      </p:pic>
      <mc:AlternateContent xmlns:mc="http://schemas.openxmlformats.org/markup-compatibility/2006">
        <mc:Choice xmlns:a14="http://schemas.microsoft.com/office/drawing/2010/main" Requires="a14">
          <p:sp>
            <p:nvSpPr>
              <p:cNvPr id="12" name="流程图: 接点 11"/>
              <p:cNvSpPr>
                <a:spLocks noChangeAspect="1"/>
              </p:cNvSpPr>
              <p:nvPr/>
            </p:nvSpPr>
            <p:spPr>
              <a:xfrm>
                <a:off x="6096000" y="835466"/>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dirty="0" smtClean="0">
                              <a:solidFill>
                                <a:srgbClr val="C00000"/>
                              </a:solidFill>
                              <a:latin typeface="Cambria Math" panose="02040503050406030204" pitchFamily="18" charset="0"/>
                            </a:rPr>
                          </m:ctrlPr>
                        </m:sSubPr>
                        <m:e>
                          <m:r>
                            <a:rPr lang="en-US" altLang="zh-CN" sz="2400" b="0" i="1" dirty="0" smtClean="0">
                              <a:solidFill>
                                <a:srgbClr val="C00000"/>
                              </a:solidFill>
                              <a:latin typeface="Cambria Math" panose="02040503050406030204" pitchFamily="18" charset="0"/>
                            </a:rPr>
                            <m:t>𝑣</m:t>
                          </m:r>
                        </m:e>
                        <m:sub>
                          <m:r>
                            <a:rPr lang="en-US" altLang="zh-CN" sz="2400" b="0" i="1" dirty="0" smtClean="0">
                              <a:solidFill>
                                <a:srgbClr val="C00000"/>
                              </a:solidFill>
                              <a:latin typeface="Cambria Math" panose="02040503050406030204" pitchFamily="18" charset="0"/>
                            </a:rPr>
                            <m:t>0</m:t>
                          </m:r>
                        </m:sub>
                      </m:sSub>
                    </m:oMath>
                  </m:oMathPara>
                </a14:m>
                <a:endParaRPr lang="zh-CN" altLang="en-US" dirty="0"/>
              </a:p>
            </p:txBody>
          </p:sp>
        </mc:Choice>
        <mc:Fallback>
          <p:sp>
            <p:nvSpPr>
              <p:cNvPr id="12" name="流程图: 接点 11"/>
              <p:cNvSpPr>
                <a:spLocks noRot="1" noChangeAspect="1" noMove="1" noResize="1" noEditPoints="1" noAdjustHandles="1" noChangeArrowheads="1" noChangeShapeType="1" noTextEdit="1"/>
              </p:cNvSpPr>
              <p:nvPr/>
            </p:nvSpPr>
            <p:spPr>
              <a:xfrm>
                <a:off x="6096000" y="835466"/>
                <a:ext cx="531542" cy="531542"/>
              </a:xfrm>
              <a:prstGeom prst="flowChartConnector">
                <a:avLst/>
              </a:prstGeom>
              <a:blipFill rotWithShape="1">
                <a:blip r:embed="rId8"/>
                <a:stretch>
                  <a:fillRect l="-3703" t="-3667" r="-3575" b="-3492"/>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流程图: 接点 12"/>
              <p:cNvSpPr>
                <a:spLocks noChangeAspect="1"/>
              </p:cNvSpPr>
              <p:nvPr/>
            </p:nvSpPr>
            <p:spPr>
              <a:xfrm>
                <a:off x="5051543" y="1927025"/>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dirty="0" smtClean="0">
                              <a:solidFill>
                                <a:srgbClr val="C00000"/>
                              </a:solidFill>
                              <a:latin typeface="Cambria Math" panose="02040503050406030204" pitchFamily="18" charset="0"/>
                            </a:rPr>
                          </m:ctrlPr>
                        </m:sSubPr>
                        <m:e>
                          <m:r>
                            <a:rPr lang="en-US" altLang="zh-CN" sz="2400" b="0" i="1" dirty="0" smtClean="0">
                              <a:solidFill>
                                <a:srgbClr val="C00000"/>
                              </a:solidFill>
                              <a:latin typeface="Cambria Math" panose="02040503050406030204" pitchFamily="18" charset="0"/>
                            </a:rPr>
                            <m:t>𝑣</m:t>
                          </m:r>
                        </m:e>
                        <m:sub>
                          <m:r>
                            <a:rPr lang="en-US" altLang="zh-CN" sz="2400" b="0" i="1" dirty="0" smtClean="0">
                              <a:solidFill>
                                <a:srgbClr val="C00000"/>
                              </a:solidFill>
                              <a:latin typeface="Cambria Math" panose="02040503050406030204" pitchFamily="18" charset="0"/>
                            </a:rPr>
                            <m:t>𝑙</m:t>
                          </m:r>
                        </m:sub>
                      </m:sSub>
                    </m:oMath>
                  </m:oMathPara>
                </a14:m>
                <a:endParaRPr lang="zh-CN" altLang="en-US" sz="2400" dirty="0"/>
              </a:p>
            </p:txBody>
          </p:sp>
        </mc:Choice>
        <mc:Fallback>
          <p:sp>
            <p:nvSpPr>
              <p:cNvPr id="13" name="流程图: 接点 12"/>
              <p:cNvSpPr>
                <a:spLocks noRot="1" noChangeAspect="1" noMove="1" noResize="1" noEditPoints="1" noAdjustHandles="1" noChangeArrowheads="1" noChangeShapeType="1" noTextEdit="1"/>
              </p:cNvSpPr>
              <p:nvPr/>
            </p:nvSpPr>
            <p:spPr>
              <a:xfrm>
                <a:off x="5051543" y="1927025"/>
                <a:ext cx="531542" cy="531542"/>
              </a:xfrm>
              <a:prstGeom prst="flowChartConnector">
                <a:avLst/>
              </a:prstGeom>
              <a:blipFill rotWithShape="1">
                <a:blip r:embed="rId9"/>
                <a:stretch>
                  <a:fillRect l="-3606" t="-3666" r="-3553" b="-3493"/>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23" name="直接连接符 22"/>
          <p:cNvCxnSpPr>
            <a:stCxn id="12" idx="3"/>
            <a:endCxn id="13" idx="7"/>
          </p:cNvCxnSpPr>
          <p:nvPr/>
        </p:nvCxnSpPr>
        <p:spPr>
          <a:xfrm flipH="1">
            <a:off x="5505242" y="1289165"/>
            <a:ext cx="668601" cy="715703"/>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直接箭头连接符 48"/>
          <p:cNvCxnSpPr/>
          <p:nvPr/>
        </p:nvCxnSpPr>
        <p:spPr>
          <a:xfrm>
            <a:off x="59540" y="4825825"/>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3" name="流程图: 摘录 2"/>
          <p:cNvSpPr/>
          <p:nvPr/>
        </p:nvSpPr>
        <p:spPr>
          <a:xfrm>
            <a:off x="5220268" y="3637128"/>
            <a:ext cx="197893" cy="204717"/>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11" name="文本框 10"/>
              <p:cNvSpPr txBox="1"/>
              <p:nvPr/>
            </p:nvSpPr>
            <p:spPr>
              <a:xfrm>
                <a:off x="4747519" y="3739485"/>
                <a:ext cx="114339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400" i="1" dirty="0" smtClean="0">
                          <a:solidFill>
                            <a:srgbClr val="C00000"/>
                          </a:solidFill>
                          <a:latin typeface="Cambria Math" panose="02040503050406030204" pitchFamily="18" charset="0"/>
                        </a:rPr>
                        <m:t>𝑟𝑒𝑤𝑎𝑟𝑑</m:t>
                      </m:r>
                    </m:oMath>
                  </m:oMathPara>
                </a14:m>
                <a:endParaRPr lang="zh-CN" altLang="en-US" sz="2400" dirty="0"/>
              </a:p>
            </p:txBody>
          </p:sp>
        </mc:Choice>
        <mc:Fallback>
          <p:sp>
            <p:nvSpPr>
              <p:cNvPr id="11" name="文本框 10"/>
              <p:cNvSpPr txBox="1">
                <a:spLocks noRot="1" noChangeAspect="1" noMove="1" noResize="1" noEditPoints="1" noAdjustHandles="1" noChangeArrowheads="1" noChangeShapeType="1" noTextEdit="1"/>
              </p:cNvSpPr>
              <p:nvPr/>
            </p:nvSpPr>
            <p:spPr>
              <a:xfrm>
                <a:off x="4747519" y="3739485"/>
                <a:ext cx="1143390" cy="461665"/>
              </a:xfrm>
              <a:prstGeom prst="rect">
                <a:avLst/>
              </a:prstGeom>
              <a:blipFill rotWithShape="1">
                <a:blip r:embed="rId10"/>
                <a:stretch>
                  <a:fillRect l="-23" t="-131" r="1" b="135"/>
                </a:stretch>
              </a:blipFill>
            </p:spPr>
            <p:txBody>
              <a:bodyPr/>
              <a:lstStyle/>
              <a:p>
                <a:r>
                  <a:rPr lang="zh-CN" altLang="en-US">
                    <a:noFill/>
                  </a:rPr>
                  <a:t> </a:t>
                </a:r>
              </a:p>
            </p:txBody>
          </p:sp>
        </mc:Fallback>
      </mc:AlternateContent>
      <p:cxnSp>
        <p:nvCxnSpPr>
          <p:cNvPr id="20" name="直接连接符 19"/>
          <p:cNvCxnSpPr>
            <a:stCxn id="3" idx="0"/>
            <a:endCxn id="13" idx="4"/>
          </p:cNvCxnSpPr>
          <p:nvPr/>
        </p:nvCxnSpPr>
        <p:spPr>
          <a:xfrm flipH="1" flipV="1">
            <a:off x="5317314" y="2458567"/>
            <a:ext cx="1901" cy="1178561"/>
          </a:xfrm>
          <a:prstGeom prst="line">
            <a:avLst/>
          </a:prstGeom>
          <a:solidFill>
            <a:schemeClr val="bg1"/>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24" name="直接箭头连接符 23"/>
          <p:cNvCxnSpPr/>
          <p:nvPr/>
        </p:nvCxnSpPr>
        <p:spPr>
          <a:xfrm>
            <a:off x="394447" y="2159962"/>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394447" y="1927025"/>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文本框 25"/>
              <p:cNvSpPr txBox="1"/>
              <p:nvPr/>
            </p:nvSpPr>
            <p:spPr>
              <a:xfrm>
                <a:off x="5568384" y="2000885"/>
                <a:ext cx="40906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400" i="1" dirty="0" smtClean="0">
                          <a:solidFill>
                            <a:srgbClr val="C00000"/>
                          </a:solidFill>
                          <a:latin typeface="Cambria Math" panose="02040503050406030204" pitchFamily="18" charset="0"/>
                          <a:ea typeface="Cambria Math" panose="02040503050406030204" pitchFamily="18" charset="0"/>
                        </a:rPr>
                        <m:t>∆</m:t>
                      </m:r>
                    </m:oMath>
                  </m:oMathPara>
                </a14:m>
                <a:endParaRPr lang="zh-CN" altLang="en-US" sz="2400" dirty="0"/>
              </a:p>
            </p:txBody>
          </p:sp>
        </mc:Choice>
        <mc:Fallback>
          <p:sp>
            <p:nvSpPr>
              <p:cNvPr id="26" name="文本框 25"/>
              <p:cNvSpPr txBox="1">
                <a:spLocks noRot="1" noChangeAspect="1" noMove="1" noResize="1" noEditPoints="1" noAdjustHandles="1" noChangeArrowheads="1" noChangeShapeType="1" noTextEdit="1"/>
              </p:cNvSpPr>
              <p:nvPr/>
            </p:nvSpPr>
            <p:spPr>
              <a:xfrm>
                <a:off x="5568384" y="2000885"/>
                <a:ext cx="409060" cy="461665"/>
              </a:xfrm>
              <a:prstGeom prst="rect">
                <a:avLst/>
              </a:prstGeom>
              <a:blipFill rotWithShape="1">
                <a:blip r:embed="rId11"/>
                <a:stretch>
                  <a:fillRect l="-17" r="46"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本框 27"/>
              <p:cNvSpPr txBox="1"/>
              <p:nvPr/>
            </p:nvSpPr>
            <p:spPr>
              <a:xfrm>
                <a:off x="6527168" y="993440"/>
                <a:ext cx="40906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400" i="1" dirty="0" smtClean="0">
                          <a:solidFill>
                            <a:srgbClr val="C00000"/>
                          </a:solidFill>
                          <a:latin typeface="Cambria Math" panose="02040503050406030204" pitchFamily="18" charset="0"/>
                          <a:ea typeface="Cambria Math" panose="02040503050406030204" pitchFamily="18" charset="0"/>
                        </a:rPr>
                        <m:t>∆</m:t>
                      </m:r>
                    </m:oMath>
                  </m:oMathPara>
                </a14:m>
                <a:endParaRPr lang="zh-CN" altLang="en-US" sz="2400" dirty="0"/>
              </a:p>
            </p:txBody>
          </p:sp>
        </mc:Choice>
        <mc:Fallback>
          <p:sp>
            <p:nvSpPr>
              <p:cNvPr id="28" name="文本框 27"/>
              <p:cNvSpPr txBox="1">
                <a:spLocks noRot="1" noChangeAspect="1" noMove="1" noResize="1" noEditPoints="1" noAdjustHandles="1" noChangeArrowheads="1" noChangeShapeType="1" noTextEdit="1"/>
              </p:cNvSpPr>
              <p:nvPr/>
            </p:nvSpPr>
            <p:spPr>
              <a:xfrm>
                <a:off x="6527168" y="993440"/>
                <a:ext cx="409060" cy="461665"/>
              </a:xfrm>
              <a:prstGeom prst="rect">
                <a:avLst/>
              </a:prstGeom>
              <a:blipFill rotWithShape="1">
                <a:blip r:embed="rId11"/>
                <a:stretch>
                  <a:fillRect l="-1" t="-65" r="30" b="6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26" grpId="0"/>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蒙特卡洛树搜索算法</a:t>
            </a:r>
            <a:r>
              <a:rPr lang="en-US" altLang="zh-CN" dirty="0"/>
              <a:t>(UCT) </a:t>
            </a:r>
            <a:endParaRPr lang="zh-CN" altLang="en-US" dirty="0"/>
          </a:p>
        </p:txBody>
      </p:sp>
      <p:pic>
        <p:nvPicPr>
          <p:cNvPr id="4" name="内容占位符 3"/>
          <p:cNvPicPr>
            <a:picLocks noGrp="1" noChangeAspect="1"/>
          </p:cNvPicPr>
          <p:nvPr>
            <p:ph idx="1"/>
          </p:nvPr>
        </p:nvPicPr>
        <p:blipFill>
          <a:blip r:embed="rId1"/>
          <a:stretch>
            <a:fillRect/>
          </a:stretch>
        </p:blipFill>
        <p:spPr>
          <a:xfrm>
            <a:off x="147481" y="740538"/>
            <a:ext cx="4301689" cy="1925587"/>
          </a:xfrm>
          <a:prstGeom prst="rect">
            <a:avLst/>
          </a:prstGeom>
          <a:noFill/>
          <a:ln>
            <a:solidFill>
              <a:schemeClr val="tx1"/>
            </a:solidFill>
          </a:ln>
        </p:spPr>
      </p:pic>
      <p:pic>
        <p:nvPicPr>
          <p:cNvPr id="5" name="图片 4"/>
          <p:cNvPicPr>
            <a:picLocks noChangeAspect="1"/>
          </p:cNvPicPr>
          <p:nvPr/>
        </p:nvPicPr>
        <p:blipFill>
          <a:blip r:embed="rId2"/>
          <a:stretch>
            <a:fillRect/>
          </a:stretch>
        </p:blipFill>
        <p:spPr>
          <a:xfrm>
            <a:off x="7663703" y="5315803"/>
            <a:ext cx="4309105" cy="1191533"/>
          </a:xfrm>
          <a:prstGeom prst="rect">
            <a:avLst/>
          </a:prstGeom>
          <a:noFill/>
          <a:ln>
            <a:solidFill>
              <a:schemeClr val="tx1"/>
            </a:solidFill>
          </a:ln>
        </p:spPr>
      </p:pic>
      <p:pic>
        <p:nvPicPr>
          <p:cNvPr id="6" name="图片 5"/>
          <p:cNvPicPr>
            <a:picLocks noChangeAspect="1"/>
          </p:cNvPicPr>
          <p:nvPr/>
        </p:nvPicPr>
        <p:blipFill>
          <a:blip r:embed="rId3"/>
          <a:stretch>
            <a:fillRect/>
          </a:stretch>
        </p:blipFill>
        <p:spPr>
          <a:xfrm>
            <a:off x="4522567" y="5315803"/>
            <a:ext cx="3067739" cy="1191533"/>
          </a:xfrm>
          <a:prstGeom prst="rect">
            <a:avLst/>
          </a:prstGeom>
          <a:ln>
            <a:solidFill>
              <a:schemeClr val="tx1"/>
            </a:solidFill>
          </a:ln>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1536" y="0"/>
            <a:ext cx="3910463"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图片 7"/>
          <p:cNvPicPr>
            <a:picLocks noChangeAspect="1"/>
          </p:cNvPicPr>
          <p:nvPr/>
        </p:nvPicPr>
        <p:blipFill>
          <a:blip r:embed="rId5"/>
          <a:stretch>
            <a:fillRect/>
          </a:stretch>
        </p:blipFill>
        <p:spPr>
          <a:xfrm>
            <a:off x="147481" y="2709692"/>
            <a:ext cx="4301689" cy="1678038"/>
          </a:xfrm>
          <a:prstGeom prst="rect">
            <a:avLst/>
          </a:prstGeom>
          <a:noFill/>
          <a:ln>
            <a:solidFill>
              <a:schemeClr val="tx1"/>
            </a:solidFill>
          </a:ln>
        </p:spPr>
      </p:pic>
      <p:pic>
        <p:nvPicPr>
          <p:cNvPr id="9" name="图片 8"/>
          <p:cNvPicPr>
            <a:picLocks noChangeAspect="1"/>
          </p:cNvPicPr>
          <p:nvPr/>
        </p:nvPicPr>
        <p:blipFill>
          <a:blip r:embed="rId6"/>
          <a:stretch>
            <a:fillRect/>
          </a:stretch>
        </p:blipFill>
        <p:spPr>
          <a:xfrm>
            <a:off x="147481" y="5725177"/>
            <a:ext cx="4301689" cy="782159"/>
          </a:xfrm>
          <a:prstGeom prst="rect">
            <a:avLst/>
          </a:prstGeom>
          <a:ln>
            <a:solidFill>
              <a:schemeClr val="tx1"/>
            </a:solidFill>
          </a:ln>
        </p:spPr>
      </p:pic>
      <p:pic>
        <p:nvPicPr>
          <p:cNvPr id="10" name="图片 9"/>
          <p:cNvPicPr>
            <a:picLocks noChangeAspect="1"/>
          </p:cNvPicPr>
          <p:nvPr/>
        </p:nvPicPr>
        <p:blipFill>
          <a:blip r:embed="rId7"/>
          <a:stretch>
            <a:fillRect/>
          </a:stretch>
        </p:blipFill>
        <p:spPr>
          <a:xfrm>
            <a:off x="147481" y="4431297"/>
            <a:ext cx="4301689" cy="1250313"/>
          </a:xfrm>
          <a:prstGeom prst="rect">
            <a:avLst/>
          </a:prstGeom>
          <a:ln>
            <a:solidFill>
              <a:schemeClr val="tx1"/>
            </a:solidFill>
          </a:ln>
        </p:spPr>
      </p:pic>
      <mc:AlternateContent xmlns:mc="http://schemas.openxmlformats.org/markup-compatibility/2006">
        <mc:Choice xmlns:a14="http://schemas.microsoft.com/office/drawing/2010/main" Requires="a14">
          <p:sp>
            <p:nvSpPr>
              <p:cNvPr id="12" name="流程图: 接点 11"/>
              <p:cNvSpPr>
                <a:spLocks noChangeAspect="1"/>
              </p:cNvSpPr>
              <p:nvPr/>
            </p:nvSpPr>
            <p:spPr>
              <a:xfrm>
                <a:off x="6096000" y="835466"/>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C00000"/>
                              </a:solidFill>
                              <a:latin typeface="Cambria Math" panose="02040503050406030204" pitchFamily="18" charset="0"/>
                            </a:rPr>
                          </m:ctrlPr>
                        </m:sSubPr>
                        <m:e>
                          <m:r>
                            <a:rPr lang="en-US" altLang="zh-CN" sz="2400" b="0" i="1" dirty="0" smtClean="0">
                              <a:solidFill>
                                <a:srgbClr val="C00000"/>
                              </a:solidFill>
                              <a:latin typeface="Cambria Math" panose="02040503050406030204" pitchFamily="18" charset="0"/>
                            </a:rPr>
                            <m:t>𝑣</m:t>
                          </m:r>
                        </m:e>
                        <m:sub>
                          <m:r>
                            <a:rPr lang="en-US" altLang="zh-CN" sz="2400" i="1" dirty="0">
                              <a:solidFill>
                                <a:srgbClr val="C00000"/>
                              </a:solidFill>
                              <a:latin typeface="Cambria Math" panose="02040503050406030204" pitchFamily="18" charset="0"/>
                            </a:rPr>
                            <m:t>0</m:t>
                          </m:r>
                        </m:sub>
                      </m:sSub>
                    </m:oMath>
                  </m:oMathPara>
                </a14:m>
                <a:endParaRPr lang="zh-CN" altLang="en-US" dirty="0"/>
              </a:p>
            </p:txBody>
          </p:sp>
        </mc:Choice>
        <mc:Fallback>
          <p:sp>
            <p:nvSpPr>
              <p:cNvPr id="12" name="流程图: 接点 11"/>
              <p:cNvSpPr>
                <a:spLocks noRot="1" noChangeAspect="1" noMove="1" noResize="1" noEditPoints="1" noAdjustHandles="1" noChangeArrowheads="1" noChangeShapeType="1" noTextEdit="1"/>
              </p:cNvSpPr>
              <p:nvPr/>
            </p:nvSpPr>
            <p:spPr>
              <a:xfrm>
                <a:off x="6096000" y="835466"/>
                <a:ext cx="531542" cy="531542"/>
              </a:xfrm>
              <a:prstGeom prst="flowChartConnector">
                <a:avLst/>
              </a:prstGeom>
              <a:blipFill rotWithShape="1">
                <a:blip r:embed="rId8"/>
                <a:stretch>
                  <a:fillRect l="-3703" t="-3667" r="-3575" b="-3492"/>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3" name="流程图: 接点 12"/>
          <p:cNvSpPr>
            <a:spLocks noChangeAspect="1"/>
          </p:cNvSpPr>
          <p:nvPr/>
        </p:nvSpPr>
        <p:spPr>
          <a:xfrm>
            <a:off x="5051543" y="1927025"/>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接点 13"/>
          <p:cNvSpPr>
            <a:spLocks noChangeAspect="1"/>
          </p:cNvSpPr>
          <p:nvPr/>
        </p:nvSpPr>
        <p:spPr>
          <a:xfrm>
            <a:off x="6096000" y="1927025"/>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接点 14"/>
          <p:cNvSpPr>
            <a:spLocks noChangeAspect="1"/>
          </p:cNvSpPr>
          <p:nvPr/>
        </p:nvSpPr>
        <p:spPr>
          <a:xfrm>
            <a:off x="7140457" y="1927025"/>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接点 15"/>
          <p:cNvSpPr>
            <a:spLocks noChangeAspect="1"/>
          </p:cNvSpPr>
          <p:nvPr/>
        </p:nvSpPr>
        <p:spPr>
          <a:xfrm>
            <a:off x="4583373"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p:cNvSpPr>
            <a:spLocks noChangeAspect="1"/>
          </p:cNvSpPr>
          <p:nvPr/>
        </p:nvSpPr>
        <p:spPr>
          <a:xfrm>
            <a:off x="5675208"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接点 17"/>
          <p:cNvSpPr>
            <a:spLocks noChangeAspect="1"/>
          </p:cNvSpPr>
          <p:nvPr/>
        </p:nvSpPr>
        <p:spPr>
          <a:xfrm>
            <a:off x="6767043"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接点 19"/>
          <p:cNvSpPr>
            <a:spLocks noChangeAspect="1"/>
          </p:cNvSpPr>
          <p:nvPr/>
        </p:nvSpPr>
        <p:spPr>
          <a:xfrm>
            <a:off x="5004165" y="4424084"/>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接点 20"/>
          <p:cNvSpPr>
            <a:spLocks noChangeAspect="1"/>
          </p:cNvSpPr>
          <p:nvPr/>
        </p:nvSpPr>
        <p:spPr>
          <a:xfrm>
            <a:off x="7858878"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12" idx="3"/>
            <a:endCxn id="13" idx="7"/>
          </p:cNvCxnSpPr>
          <p:nvPr/>
        </p:nvCxnSpPr>
        <p:spPr>
          <a:xfrm flipH="1">
            <a:off x="5505242" y="1289165"/>
            <a:ext cx="668601" cy="715703"/>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a:stCxn id="12" idx="4"/>
            <a:endCxn id="14" idx="0"/>
          </p:cNvCxnSpPr>
          <p:nvPr/>
        </p:nvCxnSpPr>
        <p:spPr>
          <a:xfrm>
            <a:off x="6361771" y="1367008"/>
            <a:ext cx="0" cy="560017"/>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a:stCxn id="12" idx="5"/>
            <a:endCxn id="15" idx="1"/>
          </p:cNvCxnSpPr>
          <p:nvPr/>
        </p:nvCxnSpPr>
        <p:spPr>
          <a:xfrm>
            <a:off x="6549699" y="1289165"/>
            <a:ext cx="668601" cy="715703"/>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a:stCxn id="13" idx="3"/>
            <a:endCxn id="16" idx="0"/>
          </p:cNvCxnSpPr>
          <p:nvPr/>
        </p:nvCxnSpPr>
        <p:spPr>
          <a:xfrm flipH="1">
            <a:off x="4849144" y="2380724"/>
            <a:ext cx="280242"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a:stCxn id="17" idx="0"/>
            <a:endCxn id="13" idx="5"/>
          </p:cNvCxnSpPr>
          <p:nvPr/>
        </p:nvCxnSpPr>
        <p:spPr>
          <a:xfrm flipH="1" flipV="1">
            <a:off x="5505242" y="2380724"/>
            <a:ext cx="435737"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a:stCxn id="14" idx="5"/>
            <a:endCxn id="18" idx="0"/>
          </p:cNvCxnSpPr>
          <p:nvPr/>
        </p:nvCxnSpPr>
        <p:spPr>
          <a:xfrm>
            <a:off x="6549699" y="2380724"/>
            <a:ext cx="483115"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直接连接符 39"/>
          <p:cNvCxnSpPr>
            <a:stCxn id="15" idx="5"/>
            <a:endCxn id="21" idx="0"/>
          </p:cNvCxnSpPr>
          <p:nvPr/>
        </p:nvCxnSpPr>
        <p:spPr>
          <a:xfrm>
            <a:off x="7594156" y="2380724"/>
            <a:ext cx="530493"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a:stCxn id="17" idx="3"/>
            <a:endCxn id="20" idx="0"/>
          </p:cNvCxnSpPr>
          <p:nvPr/>
        </p:nvCxnSpPr>
        <p:spPr>
          <a:xfrm flipH="1">
            <a:off x="5269936" y="3619888"/>
            <a:ext cx="483115" cy="804196"/>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直接箭头连接符 28"/>
          <p:cNvCxnSpPr/>
          <p:nvPr/>
        </p:nvCxnSpPr>
        <p:spPr>
          <a:xfrm>
            <a:off x="80543" y="1422053"/>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417191" y="1663165"/>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924433" y="4012855"/>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蒙特卡洛树搜索算法</a:t>
            </a:r>
            <a:r>
              <a:rPr lang="en-US" altLang="zh-CN" dirty="0"/>
              <a:t>(UCT) </a:t>
            </a:r>
            <a:endParaRPr lang="zh-CN" altLang="en-US" dirty="0"/>
          </a:p>
        </p:txBody>
      </p:sp>
      <p:pic>
        <p:nvPicPr>
          <p:cNvPr id="4" name="内容占位符 3"/>
          <p:cNvPicPr>
            <a:picLocks noGrp="1" noChangeAspect="1"/>
          </p:cNvPicPr>
          <p:nvPr>
            <p:ph idx="1"/>
          </p:nvPr>
        </p:nvPicPr>
        <p:blipFill>
          <a:blip r:embed="rId1"/>
          <a:stretch>
            <a:fillRect/>
          </a:stretch>
        </p:blipFill>
        <p:spPr>
          <a:xfrm>
            <a:off x="147481" y="740538"/>
            <a:ext cx="4301689" cy="1925587"/>
          </a:xfrm>
          <a:prstGeom prst="rect">
            <a:avLst/>
          </a:prstGeom>
          <a:noFill/>
          <a:ln>
            <a:solidFill>
              <a:schemeClr val="tx1"/>
            </a:solidFill>
          </a:ln>
        </p:spPr>
      </p:pic>
      <p:pic>
        <p:nvPicPr>
          <p:cNvPr id="5" name="图片 4"/>
          <p:cNvPicPr>
            <a:picLocks noChangeAspect="1"/>
          </p:cNvPicPr>
          <p:nvPr/>
        </p:nvPicPr>
        <p:blipFill>
          <a:blip r:embed="rId2"/>
          <a:stretch>
            <a:fillRect/>
          </a:stretch>
        </p:blipFill>
        <p:spPr>
          <a:xfrm>
            <a:off x="7663703" y="5315803"/>
            <a:ext cx="4309105" cy="1191533"/>
          </a:xfrm>
          <a:prstGeom prst="rect">
            <a:avLst/>
          </a:prstGeom>
          <a:noFill/>
          <a:ln>
            <a:solidFill>
              <a:schemeClr val="tx1"/>
            </a:solidFill>
          </a:ln>
        </p:spPr>
      </p:pic>
      <p:pic>
        <p:nvPicPr>
          <p:cNvPr id="6" name="图片 5"/>
          <p:cNvPicPr>
            <a:picLocks noChangeAspect="1"/>
          </p:cNvPicPr>
          <p:nvPr/>
        </p:nvPicPr>
        <p:blipFill>
          <a:blip r:embed="rId3"/>
          <a:stretch>
            <a:fillRect/>
          </a:stretch>
        </p:blipFill>
        <p:spPr>
          <a:xfrm>
            <a:off x="4522567" y="5315803"/>
            <a:ext cx="3067739" cy="1191533"/>
          </a:xfrm>
          <a:prstGeom prst="rect">
            <a:avLst/>
          </a:prstGeom>
          <a:ln>
            <a:solidFill>
              <a:schemeClr val="tx1"/>
            </a:solidFill>
          </a:ln>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1536" y="0"/>
            <a:ext cx="3910463"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图片 7"/>
          <p:cNvPicPr>
            <a:picLocks noChangeAspect="1"/>
          </p:cNvPicPr>
          <p:nvPr/>
        </p:nvPicPr>
        <p:blipFill>
          <a:blip r:embed="rId5"/>
          <a:stretch>
            <a:fillRect/>
          </a:stretch>
        </p:blipFill>
        <p:spPr>
          <a:xfrm>
            <a:off x="147481" y="2709692"/>
            <a:ext cx="4301689" cy="1678038"/>
          </a:xfrm>
          <a:prstGeom prst="rect">
            <a:avLst/>
          </a:prstGeom>
          <a:noFill/>
          <a:ln>
            <a:solidFill>
              <a:schemeClr val="tx1"/>
            </a:solidFill>
          </a:ln>
        </p:spPr>
      </p:pic>
      <p:pic>
        <p:nvPicPr>
          <p:cNvPr id="9" name="图片 8"/>
          <p:cNvPicPr>
            <a:picLocks noChangeAspect="1"/>
          </p:cNvPicPr>
          <p:nvPr/>
        </p:nvPicPr>
        <p:blipFill>
          <a:blip r:embed="rId6"/>
          <a:stretch>
            <a:fillRect/>
          </a:stretch>
        </p:blipFill>
        <p:spPr>
          <a:xfrm>
            <a:off x="147481" y="5725177"/>
            <a:ext cx="4301689" cy="782159"/>
          </a:xfrm>
          <a:prstGeom prst="rect">
            <a:avLst/>
          </a:prstGeom>
          <a:ln>
            <a:solidFill>
              <a:schemeClr val="tx1"/>
            </a:solidFill>
          </a:ln>
        </p:spPr>
      </p:pic>
      <p:pic>
        <p:nvPicPr>
          <p:cNvPr id="10" name="图片 9"/>
          <p:cNvPicPr>
            <a:picLocks noChangeAspect="1"/>
          </p:cNvPicPr>
          <p:nvPr/>
        </p:nvPicPr>
        <p:blipFill>
          <a:blip r:embed="rId7"/>
          <a:stretch>
            <a:fillRect/>
          </a:stretch>
        </p:blipFill>
        <p:spPr>
          <a:xfrm>
            <a:off x="147481" y="4431297"/>
            <a:ext cx="4301689" cy="1250313"/>
          </a:xfrm>
          <a:prstGeom prst="rect">
            <a:avLst/>
          </a:prstGeom>
          <a:ln>
            <a:solidFill>
              <a:schemeClr val="tx1"/>
            </a:solidFill>
          </a:ln>
        </p:spPr>
      </p:pic>
      <mc:AlternateContent xmlns:mc="http://schemas.openxmlformats.org/markup-compatibility/2006">
        <mc:Choice xmlns:a14="http://schemas.microsoft.com/office/drawing/2010/main" Requires="a14">
          <p:sp>
            <p:nvSpPr>
              <p:cNvPr id="12" name="流程图: 接点 11"/>
              <p:cNvSpPr>
                <a:spLocks noChangeAspect="1"/>
              </p:cNvSpPr>
              <p:nvPr/>
            </p:nvSpPr>
            <p:spPr>
              <a:xfrm>
                <a:off x="6096000" y="835466"/>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C00000"/>
                              </a:solidFill>
                              <a:latin typeface="Cambria Math" panose="02040503050406030204" pitchFamily="18" charset="0"/>
                            </a:rPr>
                          </m:ctrlPr>
                        </m:sSubPr>
                        <m:e>
                          <m:r>
                            <a:rPr lang="en-US" altLang="zh-CN" sz="2400" b="0" i="1" dirty="0" smtClean="0">
                              <a:solidFill>
                                <a:srgbClr val="C00000"/>
                              </a:solidFill>
                              <a:latin typeface="Cambria Math" panose="02040503050406030204" pitchFamily="18" charset="0"/>
                            </a:rPr>
                            <m:t>𝑣</m:t>
                          </m:r>
                        </m:e>
                        <m:sub>
                          <m:r>
                            <a:rPr lang="en-US" altLang="zh-CN" sz="2400" i="1" dirty="0">
                              <a:solidFill>
                                <a:srgbClr val="C00000"/>
                              </a:solidFill>
                              <a:latin typeface="Cambria Math" panose="02040503050406030204" pitchFamily="18" charset="0"/>
                            </a:rPr>
                            <m:t>0</m:t>
                          </m:r>
                        </m:sub>
                      </m:sSub>
                    </m:oMath>
                  </m:oMathPara>
                </a14:m>
                <a:endParaRPr lang="zh-CN" altLang="en-US" dirty="0"/>
              </a:p>
            </p:txBody>
          </p:sp>
        </mc:Choice>
        <mc:Fallback>
          <p:sp>
            <p:nvSpPr>
              <p:cNvPr id="12" name="流程图: 接点 11"/>
              <p:cNvSpPr>
                <a:spLocks noRot="1" noChangeAspect="1" noMove="1" noResize="1" noEditPoints="1" noAdjustHandles="1" noChangeArrowheads="1" noChangeShapeType="1" noTextEdit="1"/>
              </p:cNvSpPr>
              <p:nvPr/>
            </p:nvSpPr>
            <p:spPr>
              <a:xfrm>
                <a:off x="6096000" y="835466"/>
                <a:ext cx="531542" cy="531542"/>
              </a:xfrm>
              <a:prstGeom prst="flowChartConnector">
                <a:avLst/>
              </a:prstGeom>
              <a:blipFill rotWithShape="1">
                <a:blip r:embed="rId8"/>
                <a:stretch>
                  <a:fillRect l="-3703" t="-3667" r="-3575" b="-3492"/>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4" name="流程图: 接点 13"/>
          <p:cNvSpPr>
            <a:spLocks noChangeAspect="1"/>
          </p:cNvSpPr>
          <p:nvPr/>
        </p:nvSpPr>
        <p:spPr>
          <a:xfrm>
            <a:off x="6096000" y="1927025"/>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接点 14"/>
          <p:cNvSpPr>
            <a:spLocks noChangeAspect="1"/>
          </p:cNvSpPr>
          <p:nvPr/>
        </p:nvSpPr>
        <p:spPr>
          <a:xfrm>
            <a:off x="7140457" y="1927025"/>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接点 15"/>
          <p:cNvSpPr>
            <a:spLocks noChangeAspect="1"/>
          </p:cNvSpPr>
          <p:nvPr/>
        </p:nvSpPr>
        <p:spPr>
          <a:xfrm>
            <a:off x="4583373"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p:cNvSpPr>
            <a:spLocks noChangeAspect="1"/>
          </p:cNvSpPr>
          <p:nvPr/>
        </p:nvSpPr>
        <p:spPr>
          <a:xfrm>
            <a:off x="5675208"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接点 17"/>
          <p:cNvSpPr>
            <a:spLocks noChangeAspect="1"/>
          </p:cNvSpPr>
          <p:nvPr/>
        </p:nvSpPr>
        <p:spPr>
          <a:xfrm>
            <a:off x="6767043"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接点 19"/>
          <p:cNvSpPr>
            <a:spLocks noChangeAspect="1"/>
          </p:cNvSpPr>
          <p:nvPr/>
        </p:nvSpPr>
        <p:spPr>
          <a:xfrm>
            <a:off x="5004165" y="4424084"/>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接点 20"/>
          <p:cNvSpPr>
            <a:spLocks noChangeAspect="1"/>
          </p:cNvSpPr>
          <p:nvPr/>
        </p:nvSpPr>
        <p:spPr>
          <a:xfrm>
            <a:off x="7858878"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12" idx="3"/>
            <a:endCxn id="13" idx="7"/>
          </p:cNvCxnSpPr>
          <p:nvPr/>
        </p:nvCxnSpPr>
        <p:spPr>
          <a:xfrm flipH="1">
            <a:off x="5505242" y="1289165"/>
            <a:ext cx="668601" cy="715703"/>
          </a:xfrm>
          <a:prstGeom prst="line">
            <a:avLst/>
          </a:prstGeom>
          <a:solidFill>
            <a:schemeClr val="bg1"/>
          </a:solid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a:stCxn id="12" idx="4"/>
            <a:endCxn id="14" idx="0"/>
          </p:cNvCxnSpPr>
          <p:nvPr/>
        </p:nvCxnSpPr>
        <p:spPr>
          <a:xfrm>
            <a:off x="6361771" y="1367008"/>
            <a:ext cx="0" cy="560017"/>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a:stCxn id="12" idx="5"/>
            <a:endCxn id="15" idx="1"/>
          </p:cNvCxnSpPr>
          <p:nvPr/>
        </p:nvCxnSpPr>
        <p:spPr>
          <a:xfrm>
            <a:off x="6549699" y="1289165"/>
            <a:ext cx="668601" cy="715703"/>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a:stCxn id="13" idx="3"/>
            <a:endCxn id="16" idx="0"/>
          </p:cNvCxnSpPr>
          <p:nvPr/>
        </p:nvCxnSpPr>
        <p:spPr>
          <a:xfrm flipH="1">
            <a:off x="4849144" y="2380724"/>
            <a:ext cx="280242"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a:stCxn id="17" idx="0"/>
            <a:endCxn id="13" idx="5"/>
          </p:cNvCxnSpPr>
          <p:nvPr/>
        </p:nvCxnSpPr>
        <p:spPr>
          <a:xfrm flipH="1" flipV="1">
            <a:off x="5505242" y="2380724"/>
            <a:ext cx="435737"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a:stCxn id="14" idx="5"/>
            <a:endCxn id="18" idx="0"/>
          </p:cNvCxnSpPr>
          <p:nvPr/>
        </p:nvCxnSpPr>
        <p:spPr>
          <a:xfrm>
            <a:off x="6549699" y="2380724"/>
            <a:ext cx="483115"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直接连接符 39"/>
          <p:cNvCxnSpPr>
            <a:stCxn id="15" idx="5"/>
            <a:endCxn id="21" idx="0"/>
          </p:cNvCxnSpPr>
          <p:nvPr/>
        </p:nvCxnSpPr>
        <p:spPr>
          <a:xfrm>
            <a:off x="7594156" y="2380724"/>
            <a:ext cx="530493"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a:stCxn id="17" idx="3"/>
            <a:endCxn id="20" idx="0"/>
          </p:cNvCxnSpPr>
          <p:nvPr/>
        </p:nvCxnSpPr>
        <p:spPr>
          <a:xfrm flipH="1">
            <a:off x="5269936" y="3619888"/>
            <a:ext cx="483115" cy="804196"/>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直接箭头连接符 28"/>
          <p:cNvCxnSpPr/>
          <p:nvPr/>
        </p:nvCxnSpPr>
        <p:spPr>
          <a:xfrm>
            <a:off x="3251" y="6239713"/>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187477" y="3061969"/>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902622" y="4012855"/>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流程图: 接点 12"/>
              <p:cNvSpPr>
                <a:spLocks noChangeAspect="1"/>
              </p:cNvSpPr>
              <p:nvPr/>
            </p:nvSpPr>
            <p:spPr>
              <a:xfrm>
                <a:off x="5051543" y="1927025"/>
                <a:ext cx="531542" cy="531542"/>
              </a:xfrm>
              <a:prstGeom prst="flowChartConnector">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400" b="0" i="1" dirty="0" smtClean="0">
                          <a:solidFill>
                            <a:srgbClr val="C00000"/>
                          </a:solidFill>
                          <a:latin typeface="Cambria Math" panose="02040503050406030204" pitchFamily="18" charset="0"/>
                        </a:rPr>
                        <m:t>𝑣</m:t>
                      </m:r>
                    </m:oMath>
                  </m:oMathPara>
                </a14:m>
                <a:endParaRPr lang="zh-CN" altLang="en-US" dirty="0"/>
              </a:p>
            </p:txBody>
          </p:sp>
        </mc:Choice>
        <mc:Fallback>
          <p:sp>
            <p:nvSpPr>
              <p:cNvPr id="13" name="流程图: 接点 12"/>
              <p:cNvSpPr>
                <a:spLocks noRot="1" noChangeAspect="1" noMove="1" noResize="1" noEditPoints="1" noAdjustHandles="1" noChangeArrowheads="1" noChangeShapeType="1" noTextEdit="1"/>
              </p:cNvSpPr>
              <p:nvPr/>
            </p:nvSpPr>
            <p:spPr>
              <a:xfrm>
                <a:off x="5051543" y="1927025"/>
                <a:ext cx="531542" cy="531542"/>
              </a:xfrm>
              <a:prstGeom prst="flowChartConnector">
                <a:avLst/>
              </a:prstGeom>
              <a:blipFill rotWithShape="1">
                <a:blip r:embed="rId9"/>
                <a:stretch>
                  <a:fillRect l="-5398" t="-5458" r="-5345" b="-5285"/>
                </a:stretch>
              </a:blip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蒙特卡洛树搜索算法</a:t>
            </a:r>
            <a:r>
              <a:rPr lang="en-US" altLang="zh-CN" dirty="0"/>
              <a:t>(UCT) </a:t>
            </a:r>
            <a:endParaRPr lang="zh-CN" altLang="en-US" dirty="0"/>
          </a:p>
        </p:txBody>
      </p:sp>
      <p:pic>
        <p:nvPicPr>
          <p:cNvPr id="4" name="内容占位符 3"/>
          <p:cNvPicPr>
            <a:picLocks noGrp="1" noChangeAspect="1"/>
          </p:cNvPicPr>
          <p:nvPr>
            <p:ph idx="1"/>
          </p:nvPr>
        </p:nvPicPr>
        <p:blipFill>
          <a:blip r:embed="rId1"/>
          <a:stretch>
            <a:fillRect/>
          </a:stretch>
        </p:blipFill>
        <p:spPr>
          <a:xfrm>
            <a:off x="147481" y="740538"/>
            <a:ext cx="4301689" cy="1925587"/>
          </a:xfrm>
          <a:prstGeom prst="rect">
            <a:avLst/>
          </a:prstGeom>
          <a:noFill/>
          <a:ln>
            <a:solidFill>
              <a:schemeClr val="tx1"/>
            </a:solidFill>
          </a:ln>
        </p:spPr>
      </p:pic>
      <p:pic>
        <p:nvPicPr>
          <p:cNvPr id="5" name="图片 4"/>
          <p:cNvPicPr>
            <a:picLocks noChangeAspect="1"/>
          </p:cNvPicPr>
          <p:nvPr/>
        </p:nvPicPr>
        <p:blipFill>
          <a:blip r:embed="rId2"/>
          <a:stretch>
            <a:fillRect/>
          </a:stretch>
        </p:blipFill>
        <p:spPr>
          <a:xfrm>
            <a:off x="7663703" y="5315803"/>
            <a:ext cx="4309105" cy="1191533"/>
          </a:xfrm>
          <a:prstGeom prst="rect">
            <a:avLst/>
          </a:prstGeom>
          <a:noFill/>
          <a:ln>
            <a:solidFill>
              <a:schemeClr val="tx1"/>
            </a:solidFill>
          </a:ln>
        </p:spPr>
      </p:pic>
      <p:pic>
        <p:nvPicPr>
          <p:cNvPr id="6" name="图片 5"/>
          <p:cNvPicPr>
            <a:picLocks noChangeAspect="1"/>
          </p:cNvPicPr>
          <p:nvPr/>
        </p:nvPicPr>
        <p:blipFill>
          <a:blip r:embed="rId3"/>
          <a:stretch>
            <a:fillRect/>
          </a:stretch>
        </p:blipFill>
        <p:spPr>
          <a:xfrm>
            <a:off x="4522567" y="5315803"/>
            <a:ext cx="3067739" cy="1191533"/>
          </a:xfrm>
          <a:prstGeom prst="rect">
            <a:avLst/>
          </a:prstGeom>
          <a:ln>
            <a:solidFill>
              <a:schemeClr val="tx1"/>
            </a:solidFill>
          </a:ln>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1536" y="0"/>
            <a:ext cx="3910463"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图片 7"/>
          <p:cNvPicPr>
            <a:picLocks noChangeAspect="1"/>
          </p:cNvPicPr>
          <p:nvPr/>
        </p:nvPicPr>
        <p:blipFill>
          <a:blip r:embed="rId5"/>
          <a:stretch>
            <a:fillRect/>
          </a:stretch>
        </p:blipFill>
        <p:spPr>
          <a:xfrm>
            <a:off x="147481" y="2709692"/>
            <a:ext cx="4301689" cy="1678038"/>
          </a:xfrm>
          <a:prstGeom prst="rect">
            <a:avLst/>
          </a:prstGeom>
          <a:noFill/>
          <a:ln>
            <a:solidFill>
              <a:schemeClr val="tx1"/>
            </a:solidFill>
          </a:ln>
        </p:spPr>
      </p:pic>
      <p:pic>
        <p:nvPicPr>
          <p:cNvPr id="9" name="图片 8"/>
          <p:cNvPicPr>
            <a:picLocks noChangeAspect="1"/>
          </p:cNvPicPr>
          <p:nvPr/>
        </p:nvPicPr>
        <p:blipFill>
          <a:blip r:embed="rId6"/>
          <a:stretch>
            <a:fillRect/>
          </a:stretch>
        </p:blipFill>
        <p:spPr>
          <a:xfrm>
            <a:off x="147481" y="5725177"/>
            <a:ext cx="4301689" cy="782159"/>
          </a:xfrm>
          <a:prstGeom prst="rect">
            <a:avLst/>
          </a:prstGeom>
          <a:ln>
            <a:solidFill>
              <a:schemeClr val="tx1"/>
            </a:solidFill>
          </a:ln>
        </p:spPr>
      </p:pic>
      <p:pic>
        <p:nvPicPr>
          <p:cNvPr id="10" name="图片 9"/>
          <p:cNvPicPr>
            <a:picLocks noChangeAspect="1"/>
          </p:cNvPicPr>
          <p:nvPr/>
        </p:nvPicPr>
        <p:blipFill>
          <a:blip r:embed="rId7"/>
          <a:stretch>
            <a:fillRect/>
          </a:stretch>
        </p:blipFill>
        <p:spPr>
          <a:xfrm>
            <a:off x="147481" y="4431297"/>
            <a:ext cx="4301689" cy="1250313"/>
          </a:xfrm>
          <a:prstGeom prst="rect">
            <a:avLst/>
          </a:prstGeom>
          <a:ln>
            <a:solidFill>
              <a:schemeClr val="tx1"/>
            </a:solidFill>
          </a:ln>
        </p:spPr>
      </p:pic>
      <mc:AlternateContent xmlns:mc="http://schemas.openxmlformats.org/markup-compatibility/2006">
        <mc:Choice xmlns:a14="http://schemas.microsoft.com/office/drawing/2010/main" Requires="a14">
          <p:sp>
            <p:nvSpPr>
              <p:cNvPr id="12" name="流程图: 接点 11"/>
              <p:cNvSpPr>
                <a:spLocks noChangeAspect="1"/>
              </p:cNvSpPr>
              <p:nvPr/>
            </p:nvSpPr>
            <p:spPr>
              <a:xfrm>
                <a:off x="6096000" y="835466"/>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C00000"/>
                              </a:solidFill>
                              <a:latin typeface="Cambria Math" panose="02040503050406030204" pitchFamily="18" charset="0"/>
                            </a:rPr>
                          </m:ctrlPr>
                        </m:sSubPr>
                        <m:e>
                          <m:r>
                            <a:rPr lang="en-US" altLang="zh-CN" sz="2400" b="0" i="1" dirty="0" smtClean="0">
                              <a:solidFill>
                                <a:srgbClr val="C00000"/>
                              </a:solidFill>
                              <a:latin typeface="Cambria Math" panose="02040503050406030204" pitchFamily="18" charset="0"/>
                            </a:rPr>
                            <m:t>𝑣</m:t>
                          </m:r>
                        </m:e>
                        <m:sub>
                          <m:r>
                            <a:rPr lang="en-US" altLang="zh-CN" sz="2400" i="1" dirty="0">
                              <a:solidFill>
                                <a:srgbClr val="C00000"/>
                              </a:solidFill>
                              <a:latin typeface="Cambria Math" panose="02040503050406030204" pitchFamily="18" charset="0"/>
                            </a:rPr>
                            <m:t>0</m:t>
                          </m:r>
                        </m:sub>
                      </m:sSub>
                    </m:oMath>
                  </m:oMathPara>
                </a14:m>
                <a:endParaRPr lang="zh-CN" altLang="en-US" dirty="0"/>
              </a:p>
            </p:txBody>
          </p:sp>
        </mc:Choice>
        <mc:Fallback>
          <p:sp>
            <p:nvSpPr>
              <p:cNvPr id="12" name="流程图: 接点 11"/>
              <p:cNvSpPr>
                <a:spLocks noRot="1" noChangeAspect="1" noMove="1" noResize="1" noEditPoints="1" noAdjustHandles="1" noChangeArrowheads="1" noChangeShapeType="1" noTextEdit="1"/>
              </p:cNvSpPr>
              <p:nvPr/>
            </p:nvSpPr>
            <p:spPr>
              <a:xfrm>
                <a:off x="6096000" y="835466"/>
                <a:ext cx="531542" cy="531542"/>
              </a:xfrm>
              <a:prstGeom prst="flowChartConnector">
                <a:avLst/>
              </a:prstGeom>
              <a:blipFill rotWithShape="1">
                <a:blip r:embed="rId8"/>
                <a:stretch>
                  <a:fillRect l="-3703" t="-3667" r="-3575" b="-3492"/>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4" name="流程图: 接点 13"/>
          <p:cNvSpPr>
            <a:spLocks noChangeAspect="1"/>
          </p:cNvSpPr>
          <p:nvPr/>
        </p:nvSpPr>
        <p:spPr>
          <a:xfrm>
            <a:off x="6096000" y="1927025"/>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接点 14"/>
          <p:cNvSpPr>
            <a:spLocks noChangeAspect="1"/>
          </p:cNvSpPr>
          <p:nvPr/>
        </p:nvSpPr>
        <p:spPr>
          <a:xfrm>
            <a:off x="7140457" y="1927025"/>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接点 15"/>
          <p:cNvSpPr>
            <a:spLocks noChangeAspect="1"/>
          </p:cNvSpPr>
          <p:nvPr/>
        </p:nvSpPr>
        <p:spPr>
          <a:xfrm>
            <a:off x="4583373"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接点 17"/>
          <p:cNvSpPr>
            <a:spLocks noChangeAspect="1"/>
          </p:cNvSpPr>
          <p:nvPr/>
        </p:nvSpPr>
        <p:spPr>
          <a:xfrm>
            <a:off x="6767043"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接点 19"/>
          <p:cNvSpPr>
            <a:spLocks noChangeAspect="1"/>
          </p:cNvSpPr>
          <p:nvPr/>
        </p:nvSpPr>
        <p:spPr>
          <a:xfrm>
            <a:off x="5004165" y="4424084"/>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接点 20"/>
          <p:cNvSpPr>
            <a:spLocks noChangeAspect="1"/>
          </p:cNvSpPr>
          <p:nvPr/>
        </p:nvSpPr>
        <p:spPr>
          <a:xfrm>
            <a:off x="7858878"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12" idx="3"/>
            <a:endCxn id="13" idx="7"/>
          </p:cNvCxnSpPr>
          <p:nvPr/>
        </p:nvCxnSpPr>
        <p:spPr>
          <a:xfrm flipH="1">
            <a:off x="5505242" y="1289165"/>
            <a:ext cx="668601" cy="715703"/>
          </a:xfrm>
          <a:prstGeom prst="line">
            <a:avLst/>
          </a:prstGeom>
          <a:solidFill>
            <a:schemeClr val="bg1"/>
          </a:solid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a:stCxn id="12" idx="4"/>
            <a:endCxn id="14" idx="0"/>
          </p:cNvCxnSpPr>
          <p:nvPr/>
        </p:nvCxnSpPr>
        <p:spPr>
          <a:xfrm>
            <a:off x="6361771" y="1367008"/>
            <a:ext cx="0" cy="560017"/>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a:stCxn id="12" idx="5"/>
            <a:endCxn id="15" idx="1"/>
          </p:cNvCxnSpPr>
          <p:nvPr/>
        </p:nvCxnSpPr>
        <p:spPr>
          <a:xfrm>
            <a:off x="6549699" y="1289165"/>
            <a:ext cx="668601" cy="715703"/>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a:stCxn id="13" idx="3"/>
            <a:endCxn id="16" idx="0"/>
          </p:cNvCxnSpPr>
          <p:nvPr/>
        </p:nvCxnSpPr>
        <p:spPr>
          <a:xfrm flipH="1">
            <a:off x="4849144" y="2380724"/>
            <a:ext cx="280242"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a:stCxn id="13" idx="5"/>
            <a:endCxn id="17" idx="0"/>
          </p:cNvCxnSpPr>
          <p:nvPr/>
        </p:nvCxnSpPr>
        <p:spPr>
          <a:xfrm>
            <a:off x="5505242" y="2380724"/>
            <a:ext cx="435737" cy="785465"/>
          </a:xfrm>
          <a:prstGeom prst="line">
            <a:avLst/>
          </a:prstGeom>
          <a:solidFill>
            <a:schemeClr val="bg1"/>
          </a:solid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a:stCxn id="14" idx="5"/>
            <a:endCxn id="18" idx="0"/>
          </p:cNvCxnSpPr>
          <p:nvPr/>
        </p:nvCxnSpPr>
        <p:spPr>
          <a:xfrm>
            <a:off x="6549699" y="2380724"/>
            <a:ext cx="483115"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直接连接符 39"/>
          <p:cNvCxnSpPr>
            <a:stCxn id="15" idx="5"/>
            <a:endCxn id="21" idx="0"/>
          </p:cNvCxnSpPr>
          <p:nvPr/>
        </p:nvCxnSpPr>
        <p:spPr>
          <a:xfrm>
            <a:off x="7594156" y="2380724"/>
            <a:ext cx="530493"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a:stCxn id="17" idx="3"/>
            <a:endCxn id="20" idx="0"/>
          </p:cNvCxnSpPr>
          <p:nvPr/>
        </p:nvCxnSpPr>
        <p:spPr>
          <a:xfrm flipH="1">
            <a:off x="5269936" y="3619888"/>
            <a:ext cx="483115" cy="804196"/>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箭头连接符 29"/>
          <p:cNvCxnSpPr/>
          <p:nvPr/>
        </p:nvCxnSpPr>
        <p:spPr>
          <a:xfrm>
            <a:off x="187477" y="3061969"/>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3" name="流程图: 接点 12"/>
          <p:cNvSpPr>
            <a:spLocks noChangeAspect="1"/>
          </p:cNvSpPr>
          <p:nvPr/>
        </p:nvSpPr>
        <p:spPr>
          <a:xfrm>
            <a:off x="5051543" y="1927025"/>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mc:AlternateContent xmlns:mc="http://schemas.openxmlformats.org/markup-compatibility/2006">
        <mc:Choice xmlns:a14="http://schemas.microsoft.com/office/drawing/2010/main" Requires="a14">
          <p:sp>
            <p:nvSpPr>
              <p:cNvPr id="17" name="流程图: 接点 16"/>
              <p:cNvSpPr>
                <a:spLocks noChangeAspect="1"/>
              </p:cNvSpPr>
              <p:nvPr/>
            </p:nvSpPr>
            <p:spPr>
              <a:xfrm>
                <a:off x="5675208" y="3166189"/>
                <a:ext cx="531542" cy="531542"/>
              </a:xfrm>
              <a:prstGeom prst="flowChartConnector">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14:m>
                  <m:oMathPara xmlns:m="http://schemas.openxmlformats.org/officeDocument/2006/math">
                    <m:oMathParaPr>
                      <m:jc m:val="centerGroup"/>
                    </m:oMathParaPr>
                    <m:oMath xmlns:m="http://schemas.openxmlformats.org/officeDocument/2006/math">
                      <m:r>
                        <a:rPr lang="en-US" altLang="zh-CN" sz="2400" i="1" dirty="0" smtClean="0">
                          <a:solidFill>
                            <a:srgbClr val="C00000"/>
                          </a:solidFill>
                          <a:latin typeface="Cambria Math" panose="02040503050406030204" pitchFamily="18" charset="0"/>
                        </a:rPr>
                        <m:t>𝑣</m:t>
                      </m:r>
                    </m:oMath>
                  </m:oMathPara>
                </a14:m>
                <a:endParaRPr lang="zh-CN" altLang="en-US" sz="2400" i="1" dirty="0">
                  <a:solidFill>
                    <a:srgbClr val="C00000"/>
                  </a:solidFill>
                  <a:latin typeface="Cambria Math" panose="02040503050406030204" pitchFamily="18" charset="0"/>
                </a:endParaRPr>
              </a:p>
            </p:txBody>
          </p:sp>
        </mc:Choice>
        <mc:Fallback>
          <p:sp>
            <p:nvSpPr>
              <p:cNvPr id="17" name="流程图: 接点 16"/>
              <p:cNvSpPr>
                <a:spLocks noRot="1" noChangeAspect="1" noMove="1" noResize="1" noEditPoints="1" noAdjustHandles="1" noChangeArrowheads="1" noChangeShapeType="1" noTextEdit="1"/>
              </p:cNvSpPr>
              <p:nvPr/>
            </p:nvSpPr>
            <p:spPr>
              <a:xfrm>
                <a:off x="5675208" y="3166189"/>
                <a:ext cx="531542" cy="531542"/>
              </a:xfrm>
              <a:prstGeom prst="flowChartConnector">
                <a:avLst/>
              </a:prstGeom>
              <a:blipFill rotWithShape="1">
                <a:blip r:embed="rId9"/>
                <a:stretch>
                  <a:fillRect l="-5416" t="-5391" r="-5327" b="-5352"/>
                </a:stretch>
              </a:blip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蒙特卡洛树搜索算法</a:t>
            </a:r>
            <a:r>
              <a:rPr lang="en-US" altLang="zh-CN" dirty="0"/>
              <a:t>(UCT) </a:t>
            </a:r>
            <a:endParaRPr lang="zh-CN" altLang="en-US" dirty="0"/>
          </a:p>
        </p:txBody>
      </p:sp>
      <p:pic>
        <p:nvPicPr>
          <p:cNvPr id="4" name="内容占位符 3"/>
          <p:cNvPicPr>
            <a:picLocks noGrp="1" noChangeAspect="1"/>
          </p:cNvPicPr>
          <p:nvPr>
            <p:ph idx="1"/>
          </p:nvPr>
        </p:nvPicPr>
        <p:blipFill>
          <a:blip r:embed="rId1"/>
          <a:stretch>
            <a:fillRect/>
          </a:stretch>
        </p:blipFill>
        <p:spPr>
          <a:xfrm>
            <a:off x="147481" y="740538"/>
            <a:ext cx="4301689" cy="1925587"/>
          </a:xfrm>
          <a:prstGeom prst="rect">
            <a:avLst/>
          </a:prstGeom>
          <a:noFill/>
          <a:ln>
            <a:solidFill>
              <a:schemeClr val="tx1"/>
            </a:solidFill>
          </a:ln>
        </p:spPr>
      </p:pic>
      <p:pic>
        <p:nvPicPr>
          <p:cNvPr id="5" name="图片 4"/>
          <p:cNvPicPr>
            <a:picLocks noChangeAspect="1"/>
          </p:cNvPicPr>
          <p:nvPr/>
        </p:nvPicPr>
        <p:blipFill>
          <a:blip r:embed="rId2"/>
          <a:stretch>
            <a:fillRect/>
          </a:stretch>
        </p:blipFill>
        <p:spPr>
          <a:xfrm>
            <a:off x="7663703" y="5315803"/>
            <a:ext cx="4309105" cy="1191533"/>
          </a:xfrm>
          <a:prstGeom prst="rect">
            <a:avLst/>
          </a:prstGeom>
          <a:noFill/>
          <a:ln>
            <a:solidFill>
              <a:schemeClr val="tx1"/>
            </a:solidFill>
          </a:ln>
        </p:spPr>
      </p:pic>
      <p:pic>
        <p:nvPicPr>
          <p:cNvPr id="6" name="图片 5"/>
          <p:cNvPicPr>
            <a:picLocks noChangeAspect="1"/>
          </p:cNvPicPr>
          <p:nvPr/>
        </p:nvPicPr>
        <p:blipFill>
          <a:blip r:embed="rId3"/>
          <a:stretch>
            <a:fillRect/>
          </a:stretch>
        </p:blipFill>
        <p:spPr>
          <a:xfrm>
            <a:off x="4522567" y="5315803"/>
            <a:ext cx="3067739" cy="1191533"/>
          </a:xfrm>
          <a:prstGeom prst="rect">
            <a:avLst/>
          </a:prstGeom>
          <a:ln>
            <a:solidFill>
              <a:schemeClr val="tx1"/>
            </a:solidFill>
          </a:ln>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1536" y="0"/>
            <a:ext cx="3910463"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图片 7"/>
          <p:cNvPicPr>
            <a:picLocks noChangeAspect="1"/>
          </p:cNvPicPr>
          <p:nvPr/>
        </p:nvPicPr>
        <p:blipFill>
          <a:blip r:embed="rId5"/>
          <a:stretch>
            <a:fillRect/>
          </a:stretch>
        </p:blipFill>
        <p:spPr>
          <a:xfrm>
            <a:off x="147481" y="2709692"/>
            <a:ext cx="4301689" cy="1678038"/>
          </a:xfrm>
          <a:prstGeom prst="rect">
            <a:avLst/>
          </a:prstGeom>
          <a:noFill/>
          <a:ln>
            <a:solidFill>
              <a:schemeClr val="tx1"/>
            </a:solidFill>
          </a:ln>
        </p:spPr>
      </p:pic>
      <p:pic>
        <p:nvPicPr>
          <p:cNvPr id="9" name="图片 8"/>
          <p:cNvPicPr>
            <a:picLocks noChangeAspect="1"/>
          </p:cNvPicPr>
          <p:nvPr/>
        </p:nvPicPr>
        <p:blipFill>
          <a:blip r:embed="rId6"/>
          <a:stretch>
            <a:fillRect/>
          </a:stretch>
        </p:blipFill>
        <p:spPr>
          <a:xfrm>
            <a:off x="147481" y="5725177"/>
            <a:ext cx="4301689" cy="782159"/>
          </a:xfrm>
          <a:prstGeom prst="rect">
            <a:avLst/>
          </a:prstGeom>
          <a:ln>
            <a:solidFill>
              <a:schemeClr val="tx1"/>
            </a:solidFill>
          </a:ln>
        </p:spPr>
      </p:pic>
      <p:pic>
        <p:nvPicPr>
          <p:cNvPr id="10" name="图片 9"/>
          <p:cNvPicPr>
            <a:picLocks noChangeAspect="1"/>
          </p:cNvPicPr>
          <p:nvPr/>
        </p:nvPicPr>
        <p:blipFill>
          <a:blip r:embed="rId7"/>
          <a:stretch>
            <a:fillRect/>
          </a:stretch>
        </p:blipFill>
        <p:spPr>
          <a:xfrm>
            <a:off x="147481" y="4431297"/>
            <a:ext cx="4301689" cy="1250313"/>
          </a:xfrm>
          <a:prstGeom prst="rect">
            <a:avLst/>
          </a:prstGeom>
          <a:ln>
            <a:solidFill>
              <a:schemeClr val="tx1"/>
            </a:solidFill>
          </a:ln>
        </p:spPr>
      </p:pic>
      <mc:AlternateContent xmlns:mc="http://schemas.openxmlformats.org/markup-compatibility/2006">
        <mc:Choice xmlns:a14="http://schemas.microsoft.com/office/drawing/2010/main" Requires="a14">
          <p:sp>
            <p:nvSpPr>
              <p:cNvPr id="12" name="流程图: 接点 11"/>
              <p:cNvSpPr>
                <a:spLocks noChangeAspect="1"/>
              </p:cNvSpPr>
              <p:nvPr/>
            </p:nvSpPr>
            <p:spPr>
              <a:xfrm>
                <a:off x="6096000" y="835466"/>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dirty="0" smtClean="0">
                              <a:solidFill>
                                <a:srgbClr val="C00000"/>
                              </a:solidFill>
                              <a:latin typeface="Cambria Math" panose="02040503050406030204" pitchFamily="18" charset="0"/>
                            </a:rPr>
                          </m:ctrlPr>
                        </m:sSubPr>
                        <m:e>
                          <m:r>
                            <a:rPr lang="en-US" altLang="zh-CN" sz="2400" i="1" dirty="0" smtClean="0">
                              <a:solidFill>
                                <a:srgbClr val="C00000"/>
                              </a:solidFill>
                              <a:latin typeface="Cambria Math" panose="02040503050406030204" pitchFamily="18" charset="0"/>
                            </a:rPr>
                            <m:t>𝑣</m:t>
                          </m:r>
                        </m:e>
                        <m:sub>
                          <m:r>
                            <a:rPr lang="en-US" altLang="zh-CN" sz="2400" b="0" i="1" dirty="0" smtClean="0">
                              <a:solidFill>
                                <a:srgbClr val="C00000"/>
                              </a:solidFill>
                              <a:latin typeface="Cambria Math" panose="02040503050406030204" pitchFamily="18" charset="0"/>
                            </a:rPr>
                            <m:t>0</m:t>
                          </m:r>
                        </m:sub>
                      </m:sSub>
                    </m:oMath>
                  </m:oMathPara>
                </a14:m>
                <a:endParaRPr lang="zh-CN" altLang="en-US" dirty="0">
                  <a:solidFill>
                    <a:srgbClr val="C00000"/>
                  </a:solidFill>
                </a:endParaRPr>
              </a:p>
            </p:txBody>
          </p:sp>
        </mc:Choice>
        <mc:Fallback>
          <p:sp>
            <p:nvSpPr>
              <p:cNvPr id="12" name="流程图: 接点 11"/>
              <p:cNvSpPr>
                <a:spLocks noRot="1" noChangeAspect="1" noMove="1" noResize="1" noEditPoints="1" noAdjustHandles="1" noChangeArrowheads="1" noChangeShapeType="1" noTextEdit="1"/>
              </p:cNvSpPr>
              <p:nvPr/>
            </p:nvSpPr>
            <p:spPr>
              <a:xfrm>
                <a:off x="6096000" y="835466"/>
                <a:ext cx="531542" cy="531542"/>
              </a:xfrm>
              <a:prstGeom prst="flowChartConnector">
                <a:avLst/>
              </a:prstGeom>
              <a:blipFill rotWithShape="1">
                <a:blip r:embed="rId8"/>
                <a:stretch>
                  <a:fillRect l="-3703" t="-3667" r="-3575" b="-3492"/>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3" name="流程图: 接点 12"/>
          <p:cNvSpPr>
            <a:spLocks noChangeAspect="1"/>
          </p:cNvSpPr>
          <p:nvPr/>
        </p:nvSpPr>
        <p:spPr>
          <a:xfrm>
            <a:off x="5051543" y="1927025"/>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接点 13"/>
          <p:cNvSpPr>
            <a:spLocks noChangeAspect="1"/>
          </p:cNvSpPr>
          <p:nvPr/>
        </p:nvSpPr>
        <p:spPr>
          <a:xfrm>
            <a:off x="6096000" y="1927025"/>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接点 14"/>
          <p:cNvSpPr>
            <a:spLocks noChangeAspect="1"/>
          </p:cNvSpPr>
          <p:nvPr/>
        </p:nvSpPr>
        <p:spPr>
          <a:xfrm>
            <a:off x="7140457" y="1927025"/>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接点 15"/>
          <p:cNvSpPr>
            <a:spLocks noChangeAspect="1"/>
          </p:cNvSpPr>
          <p:nvPr/>
        </p:nvSpPr>
        <p:spPr>
          <a:xfrm>
            <a:off x="4583373"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7" name="流程图: 接点 16"/>
              <p:cNvSpPr>
                <a:spLocks noChangeAspect="1"/>
              </p:cNvSpPr>
              <p:nvPr/>
            </p:nvSpPr>
            <p:spPr>
              <a:xfrm>
                <a:off x="5675208"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400" i="1" dirty="0" smtClean="0">
                          <a:solidFill>
                            <a:srgbClr val="C00000"/>
                          </a:solidFill>
                          <a:latin typeface="Cambria Math" panose="02040503050406030204" pitchFamily="18" charset="0"/>
                        </a:rPr>
                        <m:t>𝑣</m:t>
                      </m:r>
                    </m:oMath>
                  </m:oMathPara>
                </a14:m>
                <a:endParaRPr lang="zh-CN" altLang="en-US" dirty="0"/>
              </a:p>
            </p:txBody>
          </p:sp>
        </mc:Choice>
        <mc:Fallback>
          <p:sp>
            <p:nvSpPr>
              <p:cNvPr id="17" name="流程图: 接点 16"/>
              <p:cNvSpPr>
                <a:spLocks noRot="1" noChangeAspect="1" noMove="1" noResize="1" noEditPoints="1" noAdjustHandles="1" noChangeArrowheads="1" noChangeShapeType="1" noTextEdit="1"/>
              </p:cNvSpPr>
              <p:nvPr/>
            </p:nvSpPr>
            <p:spPr>
              <a:xfrm>
                <a:off x="5675208" y="3166189"/>
                <a:ext cx="531542" cy="531542"/>
              </a:xfrm>
              <a:prstGeom prst="flowChartConnector">
                <a:avLst/>
              </a:prstGeom>
              <a:blipFill rotWithShape="1">
                <a:blip r:embed="rId9"/>
                <a:stretch>
                  <a:fillRect l="-3624" t="-3599" r="-3535" b="-3560"/>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8" name="流程图: 接点 17"/>
          <p:cNvSpPr>
            <a:spLocks noChangeAspect="1"/>
          </p:cNvSpPr>
          <p:nvPr/>
        </p:nvSpPr>
        <p:spPr>
          <a:xfrm>
            <a:off x="6767043"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接点 18"/>
          <p:cNvSpPr>
            <a:spLocks noChangeAspect="1"/>
          </p:cNvSpPr>
          <p:nvPr/>
        </p:nvSpPr>
        <p:spPr>
          <a:xfrm>
            <a:off x="6334840" y="4424084"/>
            <a:ext cx="531542" cy="531542"/>
          </a:xfrm>
          <a:prstGeom prst="flowChartConnector">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i="1">
              <a:solidFill>
                <a:srgbClr val="C00000"/>
              </a:solidFill>
              <a:latin typeface="Cambria Math" panose="02040503050406030204" pitchFamily="18" charset="0"/>
            </a:endParaRPr>
          </a:p>
        </p:txBody>
      </p:sp>
      <p:sp>
        <p:nvSpPr>
          <p:cNvPr id="20" name="流程图: 接点 19"/>
          <p:cNvSpPr>
            <a:spLocks noChangeAspect="1"/>
          </p:cNvSpPr>
          <p:nvPr/>
        </p:nvSpPr>
        <p:spPr>
          <a:xfrm>
            <a:off x="5004165" y="4424084"/>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接点 20"/>
          <p:cNvSpPr>
            <a:spLocks noChangeAspect="1"/>
          </p:cNvSpPr>
          <p:nvPr/>
        </p:nvSpPr>
        <p:spPr>
          <a:xfrm>
            <a:off x="7858878"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12" idx="3"/>
            <a:endCxn id="13" idx="7"/>
          </p:cNvCxnSpPr>
          <p:nvPr/>
        </p:nvCxnSpPr>
        <p:spPr>
          <a:xfrm flipH="1">
            <a:off x="5505242" y="1289165"/>
            <a:ext cx="668601" cy="715703"/>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a:stCxn id="12" idx="4"/>
            <a:endCxn id="14" idx="0"/>
          </p:cNvCxnSpPr>
          <p:nvPr/>
        </p:nvCxnSpPr>
        <p:spPr>
          <a:xfrm>
            <a:off x="6361771" y="1367008"/>
            <a:ext cx="0" cy="560017"/>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a:stCxn id="12" idx="5"/>
            <a:endCxn id="15" idx="1"/>
          </p:cNvCxnSpPr>
          <p:nvPr/>
        </p:nvCxnSpPr>
        <p:spPr>
          <a:xfrm>
            <a:off x="6549699" y="1289165"/>
            <a:ext cx="668601" cy="715703"/>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a:stCxn id="13" idx="3"/>
            <a:endCxn id="16" idx="0"/>
          </p:cNvCxnSpPr>
          <p:nvPr/>
        </p:nvCxnSpPr>
        <p:spPr>
          <a:xfrm flipH="1">
            <a:off x="4849144" y="2380724"/>
            <a:ext cx="280242"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a:stCxn id="17" idx="0"/>
            <a:endCxn id="13" idx="5"/>
          </p:cNvCxnSpPr>
          <p:nvPr/>
        </p:nvCxnSpPr>
        <p:spPr>
          <a:xfrm flipH="1" flipV="1">
            <a:off x="5505242" y="2380724"/>
            <a:ext cx="435737"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a:stCxn id="14" idx="5"/>
            <a:endCxn id="18" idx="0"/>
          </p:cNvCxnSpPr>
          <p:nvPr/>
        </p:nvCxnSpPr>
        <p:spPr>
          <a:xfrm>
            <a:off x="6549699" y="2380724"/>
            <a:ext cx="483115"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直接连接符 39"/>
          <p:cNvCxnSpPr>
            <a:stCxn id="15" idx="5"/>
            <a:endCxn id="21" idx="0"/>
          </p:cNvCxnSpPr>
          <p:nvPr/>
        </p:nvCxnSpPr>
        <p:spPr>
          <a:xfrm>
            <a:off x="7594156" y="2380724"/>
            <a:ext cx="530493"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a:stCxn id="17" idx="3"/>
            <a:endCxn id="20" idx="0"/>
          </p:cNvCxnSpPr>
          <p:nvPr/>
        </p:nvCxnSpPr>
        <p:spPr>
          <a:xfrm flipH="1">
            <a:off x="5269936" y="3619888"/>
            <a:ext cx="483115" cy="804196"/>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a:stCxn id="17" idx="5"/>
            <a:endCxn id="19" idx="0"/>
          </p:cNvCxnSpPr>
          <p:nvPr/>
        </p:nvCxnSpPr>
        <p:spPr>
          <a:xfrm>
            <a:off x="6128907" y="3619888"/>
            <a:ext cx="471704" cy="804196"/>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箭头连接符 29"/>
          <p:cNvCxnSpPr/>
          <p:nvPr/>
        </p:nvCxnSpPr>
        <p:spPr>
          <a:xfrm>
            <a:off x="944928" y="3539641"/>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蒙特卡洛树搜索算法</a:t>
            </a:r>
            <a:r>
              <a:rPr lang="en-US" altLang="zh-CN" dirty="0"/>
              <a:t>(UCT) </a:t>
            </a:r>
            <a:endParaRPr lang="zh-CN" altLang="en-US" dirty="0"/>
          </a:p>
        </p:txBody>
      </p:sp>
      <p:pic>
        <p:nvPicPr>
          <p:cNvPr id="4" name="内容占位符 3"/>
          <p:cNvPicPr>
            <a:picLocks noGrp="1" noChangeAspect="1"/>
          </p:cNvPicPr>
          <p:nvPr>
            <p:ph idx="1"/>
          </p:nvPr>
        </p:nvPicPr>
        <p:blipFill>
          <a:blip r:embed="rId1"/>
          <a:stretch>
            <a:fillRect/>
          </a:stretch>
        </p:blipFill>
        <p:spPr>
          <a:xfrm>
            <a:off x="147481" y="740538"/>
            <a:ext cx="4301689" cy="1925587"/>
          </a:xfrm>
          <a:prstGeom prst="rect">
            <a:avLst/>
          </a:prstGeom>
          <a:noFill/>
          <a:ln>
            <a:solidFill>
              <a:schemeClr val="tx1"/>
            </a:solidFill>
          </a:ln>
        </p:spPr>
      </p:pic>
      <p:pic>
        <p:nvPicPr>
          <p:cNvPr id="5" name="图片 4"/>
          <p:cNvPicPr>
            <a:picLocks noChangeAspect="1"/>
          </p:cNvPicPr>
          <p:nvPr/>
        </p:nvPicPr>
        <p:blipFill>
          <a:blip r:embed="rId2"/>
          <a:stretch>
            <a:fillRect/>
          </a:stretch>
        </p:blipFill>
        <p:spPr>
          <a:xfrm>
            <a:off x="7663703" y="5315803"/>
            <a:ext cx="4309105" cy="1191533"/>
          </a:xfrm>
          <a:prstGeom prst="rect">
            <a:avLst/>
          </a:prstGeom>
          <a:noFill/>
          <a:ln>
            <a:solidFill>
              <a:schemeClr val="tx1"/>
            </a:solidFill>
          </a:ln>
        </p:spPr>
      </p:pic>
      <p:pic>
        <p:nvPicPr>
          <p:cNvPr id="6" name="图片 5"/>
          <p:cNvPicPr>
            <a:picLocks noChangeAspect="1"/>
          </p:cNvPicPr>
          <p:nvPr/>
        </p:nvPicPr>
        <p:blipFill>
          <a:blip r:embed="rId3"/>
          <a:stretch>
            <a:fillRect/>
          </a:stretch>
        </p:blipFill>
        <p:spPr>
          <a:xfrm>
            <a:off x="8905069" y="4000554"/>
            <a:ext cx="3067739" cy="1191533"/>
          </a:xfrm>
          <a:prstGeom prst="rect">
            <a:avLst/>
          </a:prstGeom>
          <a:ln>
            <a:solidFill>
              <a:schemeClr val="tx1"/>
            </a:solidFill>
          </a:ln>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1536" y="0"/>
            <a:ext cx="3910463"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图片 7"/>
          <p:cNvPicPr>
            <a:picLocks noChangeAspect="1"/>
          </p:cNvPicPr>
          <p:nvPr/>
        </p:nvPicPr>
        <p:blipFill>
          <a:blip r:embed="rId5"/>
          <a:stretch>
            <a:fillRect/>
          </a:stretch>
        </p:blipFill>
        <p:spPr>
          <a:xfrm>
            <a:off x="147481" y="2709692"/>
            <a:ext cx="4301689" cy="1678038"/>
          </a:xfrm>
          <a:prstGeom prst="rect">
            <a:avLst/>
          </a:prstGeom>
          <a:noFill/>
          <a:ln>
            <a:solidFill>
              <a:schemeClr val="tx1"/>
            </a:solidFill>
          </a:ln>
        </p:spPr>
      </p:pic>
      <p:pic>
        <p:nvPicPr>
          <p:cNvPr id="9" name="图片 8"/>
          <p:cNvPicPr>
            <a:picLocks noChangeAspect="1"/>
          </p:cNvPicPr>
          <p:nvPr/>
        </p:nvPicPr>
        <p:blipFill>
          <a:blip r:embed="rId6"/>
          <a:stretch>
            <a:fillRect/>
          </a:stretch>
        </p:blipFill>
        <p:spPr>
          <a:xfrm>
            <a:off x="147481" y="5725177"/>
            <a:ext cx="4301689" cy="782159"/>
          </a:xfrm>
          <a:prstGeom prst="rect">
            <a:avLst/>
          </a:prstGeom>
          <a:ln>
            <a:solidFill>
              <a:schemeClr val="tx1"/>
            </a:solidFill>
          </a:ln>
        </p:spPr>
      </p:pic>
      <p:pic>
        <p:nvPicPr>
          <p:cNvPr id="10" name="图片 9"/>
          <p:cNvPicPr>
            <a:picLocks noChangeAspect="1"/>
          </p:cNvPicPr>
          <p:nvPr/>
        </p:nvPicPr>
        <p:blipFill>
          <a:blip r:embed="rId7"/>
          <a:stretch>
            <a:fillRect/>
          </a:stretch>
        </p:blipFill>
        <p:spPr>
          <a:xfrm>
            <a:off x="147481" y="4431297"/>
            <a:ext cx="4301689" cy="1250313"/>
          </a:xfrm>
          <a:prstGeom prst="rect">
            <a:avLst/>
          </a:prstGeom>
          <a:ln>
            <a:solidFill>
              <a:schemeClr val="tx1"/>
            </a:solidFill>
          </a:ln>
        </p:spPr>
      </p:pic>
      <mc:AlternateContent xmlns:mc="http://schemas.openxmlformats.org/markup-compatibility/2006">
        <mc:Choice xmlns:a14="http://schemas.microsoft.com/office/drawing/2010/main" Requires="a14">
          <p:sp>
            <p:nvSpPr>
              <p:cNvPr id="12" name="流程图: 接点 11"/>
              <p:cNvSpPr>
                <a:spLocks noChangeAspect="1"/>
              </p:cNvSpPr>
              <p:nvPr/>
            </p:nvSpPr>
            <p:spPr>
              <a:xfrm>
                <a:off x="6096000" y="835466"/>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dirty="0" smtClean="0">
                              <a:solidFill>
                                <a:srgbClr val="C00000"/>
                              </a:solidFill>
                              <a:latin typeface="Cambria Math" panose="02040503050406030204" pitchFamily="18" charset="0"/>
                            </a:rPr>
                          </m:ctrlPr>
                        </m:sSubPr>
                        <m:e>
                          <m:r>
                            <a:rPr lang="en-US" altLang="zh-CN" sz="2400" i="1" dirty="0" smtClean="0">
                              <a:solidFill>
                                <a:srgbClr val="C00000"/>
                              </a:solidFill>
                              <a:latin typeface="Cambria Math" panose="02040503050406030204" pitchFamily="18" charset="0"/>
                            </a:rPr>
                            <m:t>𝑣</m:t>
                          </m:r>
                        </m:e>
                        <m:sub>
                          <m:r>
                            <a:rPr lang="en-US" altLang="zh-CN" sz="2400" b="0" i="1" dirty="0" smtClean="0">
                              <a:solidFill>
                                <a:srgbClr val="C00000"/>
                              </a:solidFill>
                              <a:latin typeface="Cambria Math" panose="02040503050406030204" pitchFamily="18" charset="0"/>
                            </a:rPr>
                            <m:t>0</m:t>
                          </m:r>
                        </m:sub>
                      </m:sSub>
                    </m:oMath>
                  </m:oMathPara>
                </a14:m>
                <a:endParaRPr lang="zh-CN" altLang="en-US" dirty="0">
                  <a:solidFill>
                    <a:srgbClr val="C00000"/>
                  </a:solidFill>
                </a:endParaRPr>
              </a:p>
            </p:txBody>
          </p:sp>
        </mc:Choice>
        <mc:Fallback>
          <p:sp>
            <p:nvSpPr>
              <p:cNvPr id="12" name="流程图: 接点 11"/>
              <p:cNvSpPr>
                <a:spLocks noRot="1" noChangeAspect="1" noMove="1" noResize="1" noEditPoints="1" noAdjustHandles="1" noChangeArrowheads="1" noChangeShapeType="1" noTextEdit="1"/>
              </p:cNvSpPr>
              <p:nvPr/>
            </p:nvSpPr>
            <p:spPr>
              <a:xfrm>
                <a:off x="6096000" y="835466"/>
                <a:ext cx="531542" cy="531542"/>
              </a:xfrm>
              <a:prstGeom prst="flowChartConnector">
                <a:avLst/>
              </a:prstGeom>
              <a:blipFill rotWithShape="1">
                <a:blip r:embed="rId8"/>
                <a:stretch>
                  <a:fillRect l="-3703" t="-3667" r="-3575" b="-3492"/>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3" name="流程图: 接点 12"/>
          <p:cNvSpPr>
            <a:spLocks noChangeAspect="1"/>
          </p:cNvSpPr>
          <p:nvPr/>
        </p:nvSpPr>
        <p:spPr>
          <a:xfrm>
            <a:off x="5051543" y="1927025"/>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接点 13"/>
          <p:cNvSpPr>
            <a:spLocks noChangeAspect="1"/>
          </p:cNvSpPr>
          <p:nvPr/>
        </p:nvSpPr>
        <p:spPr>
          <a:xfrm>
            <a:off x="6096000" y="1927025"/>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接点 14"/>
          <p:cNvSpPr>
            <a:spLocks noChangeAspect="1"/>
          </p:cNvSpPr>
          <p:nvPr/>
        </p:nvSpPr>
        <p:spPr>
          <a:xfrm>
            <a:off x="7140457" y="1927025"/>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接点 15"/>
          <p:cNvSpPr>
            <a:spLocks noChangeAspect="1"/>
          </p:cNvSpPr>
          <p:nvPr/>
        </p:nvSpPr>
        <p:spPr>
          <a:xfrm>
            <a:off x="4583373"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p:cNvSpPr>
            <a:spLocks noChangeAspect="1"/>
          </p:cNvSpPr>
          <p:nvPr/>
        </p:nvSpPr>
        <p:spPr>
          <a:xfrm>
            <a:off x="5675208"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流程图: 接点 17"/>
          <p:cNvSpPr>
            <a:spLocks noChangeAspect="1"/>
          </p:cNvSpPr>
          <p:nvPr/>
        </p:nvSpPr>
        <p:spPr>
          <a:xfrm>
            <a:off x="6767043"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9" name="流程图: 接点 18"/>
              <p:cNvSpPr>
                <a:spLocks noChangeAspect="1"/>
              </p:cNvSpPr>
              <p:nvPr/>
            </p:nvSpPr>
            <p:spPr>
              <a:xfrm>
                <a:off x="6334840" y="4424084"/>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14:m>
                  <m:oMathPara xmlns:m="http://schemas.openxmlformats.org/officeDocument/2006/math">
                    <m:oMathParaPr>
                      <m:jc m:val="centerGroup"/>
                    </m:oMathParaPr>
                    <m:oMath xmlns:m="http://schemas.openxmlformats.org/officeDocument/2006/math">
                      <m:sSub>
                        <m:sSubPr>
                          <m:ctrlPr>
                            <a:rPr lang="en-US" altLang="zh-CN" sz="2400" b="0" i="1" dirty="0" smtClean="0">
                              <a:solidFill>
                                <a:srgbClr val="C00000"/>
                              </a:solidFill>
                              <a:latin typeface="Cambria Math" panose="02040503050406030204" pitchFamily="18" charset="0"/>
                            </a:rPr>
                          </m:ctrlPr>
                        </m:sSubPr>
                        <m:e>
                          <m:r>
                            <a:rPr lang="en-US" altLang="zh-CN" sz="2400" i="1" dirty="0" smtClean="0">
                              <a:solidFill>
                                <a:srgbClr val="C00000"/>
                              </a:solidFill>
                              <a:latin typeface="Cambria Math" panose="02040503050406030204" pitchFamily="18" charset="0"/>
                            </a:rPr>
                            <m:t>𝑣</m:t>
                          </m:r>
                        </m:e>
                        <m:sub>
                          <m:r>
                            <a:rPr lang="en-US" altLang="zh-CN" sz="2400" b="0" i="1" dirty="0" smtClean="0">
                              <a:solidFill>
                                <a:srgbClr val="C00000"/>
                              </a:solidFill>
                              <a:latin typeface="Cambria Math" panose="02040503050406030204" pitchFamily="18" charset="0"/>
                            </a:rPr>
                            <m:t>𝑙</m:t>
                          </m:r>
                        </m:sub>
                      </m:sSub>
                    </m:oMath>
                  </m:oMathPara>
                </a14:m>
                <a:endParaRPr lang="zh-CN" altLang="en-US" sz="2400" dirty="0"/>
              </a:p>
            </p:txBody>
          </p:sp>
        </mc:Choice>
        <mc:Fallback>
          <p:sp>
            <p:nvSpPr>
              <p:cNvPr id="19" name="流程图: 接点 18"/>
              <p:cNvSpPr>
                <a:spLocks noRot="1" noChangeAspect="1" noMove="1" noResize="1" noEditPoints="1" noAdjustHandles="1" noChangeArrowheads="1" noChangeShapeType="1" noTextEdit="1"/>
              </p:cNvSpPr>
              <p:nvPr/>
            </p:nvSpPr>
            <p:spPr>
              <a:xfrm>
                <a:off x="6334840" y="4424084"/>
                <a:ext cx="531542" cy="531542"/>
              </a:xfrm>
              <a:prstGeom prst="flowChartConnector">
                <a:avLst/>
              </a:prstGeom>
              <a:blipFill rotWithShape="1">
                <a:blip r:embed="rId9"/>
                <a:stretch>
                  <a:fillRect l="-3599" t="-3591" r="-3560" b="-3568"/>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20" name="流程图: 接点 19"/>
          <p:cNvSpPr>
            <a:spLocks noChangeAspect="1"/>
          </p:cNvSpPr>
          <p:nvPr/>
        </p:nvSpPr>
        <p:spPr>
          <a:xfrm>
            <a:off x="5004165" y="4424084"/>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接点 20"/>
          <p:cNvSpPr>
            <a:spLocks noChangeAspect="1"/>
          </p:cNvSpPr>
          <p:nvPr/>
        </p:nvSpPr>
        <p:spPr>
          <a:xfrm>
            <a:off x="7858878"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12" idx="3"/>
            <a:endCxn id="13" idx="7"/>
          </p:cNvCxnSpPr>
          <p:nvPr/>
        </p:nvCxnSpPr>
        <p:spPr>
          <a:xfrm flipH="1">
            <a:off x="5505242" y="1289165"/>
            <a:ext cx="668601" cy="715703"/>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a:stCxn id="12" idx="4"/>
            <a:endCxn id="14" idx="0"/>
          </p:cNvCxnSpPr>
          <p:nvPr/>
        </p:nvCxnSpPr>
        <p:spPr>
          <a:xfrm>
            <a:off x="6361771" y="1367008"/>
            <a:ext cx="0" cy="560017"/>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a:stCxn id="12" idx="5"/>
            <a:endCxn id="15" idx="1"/>
          </p:cNvCxnSpPr>
          <p:nvPr/>
        </p:nvCxnSpPr>
        <p:spPr>
          <a:xfrm>
            <a:off x="6549699" y="1289165"/>
            <a:ext cx="668601" cy="715703"/>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a:stCxn id="13" idx="3"/>
            <a:endCxn id="16" idx="0"/>
          </p:cNvCxnSpPr>
          <p:nvPr/>
        </p:nvCxnSpPr>
        <p:spPr>
          <a:xfrm flipH="1">
            <a:off x="4849144" y="2380724"/>
            <a:ext cx="280242"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a:stCxn id="17" idx="0"/>
            <a:endCxn id="13" idx="5"/>
          </p:cNvCxnSpPr>
          <p:nvPr/>
        </p:nvCxnSpPr>
        <p:spPr>
          <a:xfrm flipH="1" flipV="1">
            <a:off x="5505242" y="2380724"/>
            <a:ext cx="435737"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a:stCxn id="14" idx="5"/>
            <a:endCxn id="18" idx="0"/>
          </p:cNvCxnSpPr>
          <p:nvPr/>
        </p:nvCxnSpPr>
        <p:spPr>
          <a:xfrm>
            <a:off x="6549699" y="2380724"/>
            <a:ext cx="483115"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直接连接符 39"/>
          <p:cNvCxnSpPr>
            <a:stCxn id="15" idx="5"/>
            <a:endCxn id="21" idx="0"/>
          </p:cNvCxnSpPr>
          <p:nvPr/>
        </p:nvCxnSpPr>
        <p:spPr>
          <a:xfrm>
            <a:off x="7594156" y="2380724"/>
            <a:ext cx="530493"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a:stCxn id="17" idx="3"/>
            <a:endCxn id="20" idx="0"/>
          </p:cNvCxnSpPr>
          <p:nvPr/>
        </p:nvCxnSpPr>
        <p:spPr>
          <a:xfrm flipH="1">
            <a:off x="5269936" y="3619888"/>
            <a:ext cx="483115" cy="804196"/>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a:stCxn id="17" idx="5"/>
            <a:endCxn id="19" idx="0"/>
          </p:cNvCxnSpPr>
          <p:nvPr/>
        </p:nvCxnSpPr>
        <p:spPr>
          <a:xfrm>
            <a:off x="6128907" y="3619888"/>
            <a:ext cx="471704" cy="804196"/>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箭头连接符 29"/>
          <p:cNvCxnSpPr/>
          <p:nvPr/>
        </p:nvCxnSpPr>
        <p:spPr>
          <a:xfrm>
            <a:off x="394447" y="1925072"/>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32" name="流程图: 摘录 31"/>
          <p:cNvSpPr/>
          <p:nvPr/>
        </p:nvSpPr>
        <p:spPr>
          <a:xfrm>
            <a:off x="6515845" y="5783064"/>
            <a:ext cx="197893" cy="204717"/>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33" name="文本框 32"/>
              <p:cNvSpPr txBox="1"/>
              <p:nvPr/>
            </p:nvSpPr>
            <p:spPr>
              <a:xfrm>
                <a:off x="5997067" y="5885423"/>
                <a:ext cx="114339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400" i="1" dirty="0" smtClean="0">
                          <a:solidFill>
                            <a:srgbClr val="C00000"/>
                          </a:solidFill>
                          <a:latin typeface="Cambria Math" panose="02040503050406030204" pitchFamily="18" charset="0"/>
                        </a:rPr>
                        <m:t>𝑟𝑒𝑤𝑎𝑟𝑑</m:t>
                      </m:r>
                    </m:oMath>
                  </m:oMathPara>
                </a14:m>
                <a:endParaRPr lang="zh-CN" altLang="en-US" sz="2400" dirty="0"/>
              </a:p>
            </p:txBody>
          </p:sp>
        </mc:Choice>
        <mc:Fallback>
          <p:sp>
            <p:nvSpPr>
              <p:cNvPr id="33" name="文本框 32"/>
              <p:cNvSpPr txBox="1">
                <a:spLocks noRot="1" noChangeAspect="1" noMove="1" noResize="1" noEditPoints="1" noAdjustHandles="1" noChangeArrowheads="1" noChangeShapeType="1" noTextEdit="1"/>
              </p:cNvSpPr>
              <p:nvPr/>
            </p:nvSpPr>
            <p:spPr>
              <a:xfrm>
                <a:off x="5997067" y="5885423"/>
                <a:ext cx="1143390" cy="461665"/>
              </a:xfrm>
              <a:prstGeom prst="rect">
                <a:avLst/>
              </a:prstGeom>
              <a:blipFill rotWithShape="1">
                <a:blip r:embed="rId10"/>
                <a:stretch>
                  <a:fillRect l="-11" t="-53" r="45" b="57"/>
                </a:stretch>
              </a:blipFill>
            </p:spPr>
            <p:txBody>
              <a:bodyPr/>
              <a:lstStyle/>
              <a:p>
                <a:r>
                  <a:rPr lang="zh-CN" altLang="en-US">
                    <a:noFill/>
                  </a:rPr>
                  <a:t> </a:t>
                </a:r>
              </a:p>
            </p:txBody>
          </p:sp>
        </mc:Fallback>
      </mc:AlternateContent>
      <p:cxnSp>
        <p:nvCxnSpPr>
          <p:cNvPr id="35" name="直接连接符 34"/>
          <p:cNvCxnSpPr>
            <a:stCxn id="32" idx="0"/>
            <a:endCxn id="19" idx="4"/>
          </p:cNvCxnSpPr>
          <p:nvPr/>
        </p:nvCxnSpPr>
        <p:spPr>
          <a:xfrm flipH="1" flipV="1">
            <a:off x="6600611" y="4955626"/>
            <a:ext cx="14181" cy="827438"/>
          </a:xfrm>
          <a:prstGeom prst="line">
            <a:avLst/>
          </a:prstGeom>
          <a:solidFill>
            <a:schemeClr val="bg1"/>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mc:Choice xmlns:a14="http://schemas.microsoft.com/office/drawing/2010/main" Requires="a14">
          <p:sp>
            <p:nvSpPr>
              <p:cNvPr id="36" name="文本框 35"/>
              <p:cNvSpPr txBox="1"/>
              <p:nvPr/>
            </p:nvSpPr>
            <p:spPr>
              <a:xfrm>
                <a:off x="6806544" y="4361046"/>
                <a:ext cx="40906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400" i="1" dirty="0" smtClean="0">
                          <a:solidFill>
                            <a:srgbClr val="C00000"/>
                          </a:solidFill>
                          <a:latin typeface="Cambria Math" panose="02040503050406030204" pitchFamily="18" charset="0"/>
                          <a:ea typeface="Cambria Math" panose="02040503050406030204" pitchFamily="18" charset="0"/>
                        </a:rPr>
                        <m:t>∆</m:t>
                      </m:r>
                    </m:oMath>
                  </m:oMathPara>
                </a14:m>
                <a:endParaRPr lang="zh-CN" altLang="en-US" sz="2400" dirty="0"/>
              </a:p>
            </p:txBody>
          </p:sp>
        </mc:Choice>
        <mc:Fallback>
          <p:sp>
            <p:nvSpPr>
              <p:cNvPr id="36" name="文本框 35"/>
              <p:cNvSpPr txBox="1">
                <a:spLocks noRot="1" noChangeAspect="1" noMove="1" noResize="1" noEditPoints="1" noAdjustHandles="1" noChangeArrowheads="1" noChangeShapeType="1" noTextEdit="1"/>
              </p:cNvSpPr>
              <p:nvPr/>
            </p:nvSpPr>
            <p:spPr>
              <a:xfrm>
                <a:off x="6806544" y="4361046"/>
                <a:ext cx="409060" cy="461665"/>
              </a:xfrm>
              <a:prstGeom prst="rect">
                <a:avLst/>
              </a:prstGeom>
              <a:blipFill rotWithShape="1">
                <a:blip r:embed="rId11"/>
                <a:stretch>
                  <a:fillRect l="-150" t="-109" r="24" b="113"/>
                </a:stretch>
              </a:blipFill>
            </p:spPr>
            <p:txBody>
              <a:bodyPr/>
              <a:lstStyle/>
              <a:p>
                <a:r>
                  <a:rPr lang="zh-CN" altLang="en-US">
                    <a:noFill/>
                  </a:rPr>
                  <a:t> </a:t>
                </a:r>
              </a:p>
            </p:txBody>
          </p:sp>
        </mc:Fallback>
      </mc:AlternateContent>
      <p:cxnSp>
        <p:nvCxnSpPr>
          <p:cNvPr id="38" name="直接箭头连接符 37"/>
          <p:cNvCxnSpPr/>
          <p:nvPr/>
        </p:nvCxnSpPr>
        <p:spPr>
          <a:xfrm>
            <a:off x="394447" y="2193478"/>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文本框 38"/>
              <p:cNvSpPr txBox="1"/>
              <p:nvPr/>
            </p:nvSpPr>
            <p:spPr>
              <a:xfrm>
                <a:off x="5723704" y="917593"/>
                <a:ext cx="40906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400" i="1" dirty="0" smtClean="0">
                          <a:solidFill>
                            <a:srgbClr val="C00000"/>
                          </a:solidFill>
                          <a:latin typeface="Cambria Math" panose="02040503050406030204" pitchFamily="18" charset="0"/>
                          <a:ea typeface="Cambria Math" panose="02040503050406030204" pitchFamily="18" charset="0"/>
                        </a:rPr>
                        <m:t>∆</m:t>
                      </m:r>
                    </m:oMath>
                  </m:oMathPara>
                </a14:m>
                <a:endParaRPr lang="zh-CN" altLang="en-US" sz="2400" dirty="0"/>
              </a:p>
            </p:txBody>
          </p:sp>
        </mc:Choice>
        <mc:Fallback>
          <p:sp>
            <p:nvSpPr>
              <p:cNvPr id="39" name="文本框 38"/>
              <p:cNvSpPr txBox="1">
                <a:spLocks noRot="1" noChangeAspect="1" noMove="1" noResize="1" noEditPoints="1" noAdjustHandles="1" noChangeArrowheads="1" noChangeShapeType="1" noTextEdit="1"/>
              </p:cNvSpPr>
              <p:nvPr/>
            </p:nvSpPr>
            <p:spPr>
              <a:xfrm>
                <a:off x="5723704" y="917593"/>
                <a:ext cx="409060" cy="461665"/>
              </a:xfrm>
              <a:prstGeom prst="rect">
                <a:avLst/>
              </a:prstGeom>
              <a:blipFill rotWithShape="1">
                <a:blip r:embed="rId11"/>
                <a:stretch>
                  <a:fillRect l="-110" t="-4" r="139"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文本框 40"/>
              <p:cNvSpPr txBox="1"/>
              <p:nvPr/>
            </p:nvSpPr>
            <p:spPr>
              <a:xfrm>
                <a:off x="5502329" y="1998511"/>
                <a:ext cx="40906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400" i="1" dirty="0" smtClean="0">
                          <a:solidFill>
                            <a:srgbClr val="C00000"/>
                          </a:solidFill>
                          <a:latin typeface="Cambria Math" panose="02040503050406030204" pitchFamily="18" charset="0"/>
                          <a:ea typeface="Cambria Math" panose="02040503050406030204" pitchFamily="18" charset="0"/>
                        </a:rPr>
                        <m:t>∆</m:t>
                      </m:r>
                    </m:oMath>
                  </m:oMathPara>
                </a14:m>
                <a:endParaRPr lang="zh-CN" altLang="en-US" sz="2400" dirty="0"/>
              </a:p>
            </p:txBody>
          </p:sp>
        </mc:Choice>
        <mc:Fallback>
          <p:sp>
            <p:nvSpPr>
              <p:cNvPr id="41" name="文本框 40"/>
              <p:cNvSpPr txBox="1">
                <a:spLocks noRot="1" noChangeAspect="1" noMove="1" noResize="1" noEditPoints="1" noAdjustHandles="1" noChangeArrowheads="1" noChangeShapeType="1" noTextEdit="1"/>
              </p:cNvSpPr>
              <p:nvPr/>
            </p:nvSpPr>
            <p:spPr>
              <a:xfrm>
                <a:off x="5502329" y="1998511"/>
                <a:ext cx="409060" cy="461665"/>
              </a:xfrm>
              <a:prstGeom prst="rect">
                <a:avLst/>
              </a:prstGeom>
              <a:blipFill rotWithShape="1">
                <a:blip r:embed="rId11"/>
                <a:stretch>
                  <a:fillRect l="-13" t="-36" r="43" b="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文本框 41"/>
              <p:cNvSpPr txBox="1"/>
              <p:nvPr/>
            </p:nvSpPr>
            <p:spPr>
              <a:xfrm>
                <a:off x="6141732" y="3184887"/>
                <a:ext cx="40906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400" i="1" dirty="0" smtClean="0">
                          <a:solidFill>
                            <a:srgbClr val="C00000"/>
                          </a:solidFill>
                          <a:latin typeface="Cambria Math" panose="02040503050406030204" pitchFamily="18" charset="0"/>
                          <a:ea typeface="Cambria Math" panose="02040503050406030204" pitchFamily="18" charset="0"/>
                        </a:rPr>
                        <m:t>∆</m:t>
                      </m:r>
                    </m:oMath>
                  </m:oMathPara>
                </a14:m>
                <a:endParaRPr lang="zh-CN" altLang="en-US" sz="2400" dirty="0"/>
              </a:p>
            </p:txBody>
          </p:sp>
        </mc:Choice>
        <mc:Fallback>
          <p:sp>
            <p:nvSpPr>
              <p:cNvPr id="42" name="文本框 41"/>
              <p:cNvSpPr txBox="1">
                <a:spLocks noRot="1" noChangeAspect="1" noMove="1" noResize="1" noEditPoints="1" noAdjustHandles="1" noChangeArrowheads="1" noChangeShapeType="1" noTextEdit="1"/>
              </p:cNvSpPr>
              <p:nvPr/>
            </p:nvSpPr>
            <p:spPr>
              <a:xfrm>
                <a:off x="6141732" y="3184887"/>
                <a:ext cx="409060" cy="461665"/>
              </a:xfrm>
              <a:prstGeom prst="rect">
                <a:avLst/>
              </a:prstGeom>
              <a:blipFill rotWithShape="1">
                <a:blip r:embed="rId11"/>
                <a:stretch>
                  <a:fillRect l="-3" t="-78" r="32" b="8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6" grpId="0"/>
      <p:bldP spid="39" grpId="0"/>
      <p:bldP spid="41" grpId="0"/>
      <p:bldP spid="4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蒙特卡洛树搜索算法</a:t>
            </a:r>
            <a:r>
              <a:rPr lang="en-US" altLang="zh-CN" dirty="0"/>
              <a:t>(UCT) </a:t>
            </a:r>
            <a:endParaRPr lang="zh-CN" altLang="en-US" dirty="0"/>
          </a:p>
        </p:txBody>
      </p:sp>
      <p:pic>
        <p:nvPicPr>
          <p:cNvPr id="4" name="内容占位符 3"/>
          <p:cNvPicPr>
            <a:picLocks noGrp="1" noChangeAspect="1"/>
          </p:cNvPicPr>
          <p:nvPr>
            <p:ph idx="1"/>
          </p:nvPr>
        </p:nvPicPr>
        <p:blipFill>
          <a:blip r:embed="rId1"/>
          <a:stretch>
            <a:fillRect/>
          </a:stretch>
        </p:blipFill>
        <p:spPr>
          <a:xfrm>
            <a:off x="147481" y="740538"/>
            <a:ext cx="4301689" cy="1925587"/>
          </a:xfrm>
          <a:prstGeom prst="rect">
            <a:avLst/>
          </a:prstGeom>
          <a:noFill/>
          <a:ln>
            <a:solidFill>
              <a:schemeClr val="tx1"/>
            </a:solidFill>
          </a:ln>
        </p:spPr>
      </p:pic>
      <p:pic>
        <p:nvPicPr>
          <p:cNvPr id="5" name="图片 4"/>
          <p:cNvPicPr>
            <a:picLocks noChangeAspect="1"/>
          </p:cNvPicPr>
          <p:nvPr/>
        </p:nvPicPr>
        <p:blipFill>
          <a:blip r:embed="rId2"/>
          <a:stretch>
            <a:fillRect/>
          </a:stretch>
        </p:blipFill>
        <p:spPr>
          <a:xfrm>
            <a:off x="7663703" y="5315803"/>
            <a:ext cx="4309105" cy="1191533"/>
          </a:xfrm>
          <a:prstGeom prst="rect">
            <a:avLst/>
          </a:prstGeom>
          <a:noFill/>
          <a:ln>
            <a:solidFill>
              <a:schemeClr val="tx1"/>
            </a:solidFill>
          </a:ln>
        </p:spPr>
      </p:pic>
      <p:pic>
        <p:nvPicPr>
          <p:cNvPr id="6" name="图片 5"/>
          <p:cNvPicPr>
            <a:picLocks noChangeAspect="1"/>
          </p:cNvPicPr>
          <p:nvPr/>
        </p:nvPicPr>
        <p:blipFill>
          <a:blip r:embed="rId3"/>
          <a:stretch>
            <a:fillRect/>
          </a:stretch>
        </p:blipFill>
        <p:spPr>
          <a:xfrm>
            <a:off x="8905069" y="4000554"/>
            <a:ext cx="3067739" cy="1191533"/>
          </a:xfrm>
          <a:prstGeom prst="rect">
            <a:avLst/>
          </a:prstGeom>
          <a:ln>
            <a:solidFill>
              <a:schemeClr val="tx1"/>
            </a:solidFill>
          </a:ln>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1536" y="0"/>
            <a:ext cx="3910463" cy="2458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图片 7"/>
          <p:cNvPicPr>
            <a:picLocks noChangeAspect="1"/>
          </p:cNvPicPr>
          <p:nvPr/>
        </p:nvPicPr>
        <p:blipFill>
          <a:blip r:embed="rId5"/>
          <a:stretch>
            <a:fillRect/>
          </a:stretch>
        </p:blipFill>
        <p:spPr>
          <a:xfrm>
            <a:off x="147481" y="2709692"/>
            <a:ext cx="4301689" cy="1678038"/>
          </a:xfrm>
          <a:prstGeom prst="rect">
            <a:avLst/>
          </a:prstGeom>
          <a:noFill/>
          <a:ln>
            <a:solidFill>
              <a:schemeClr val="tx1"/>
            </a:solidFill>
          </a:ln>
        </p:spPr>
      </p:pic>
      <p:pic>
        <p:nvPicPr>
          <p:cNvPr id="9" name="图片 8"/>
          <p:cNvPicPr>
            <a:picLocks noChangeAspect="1"/>
          </p:cNvPicPr>
          <p:nvPr/>
        </p:nvPicPr>
        <p:blipFill>
          <a:blip r:embed="rId6"/>
          <a:stretch>
            <a:fillRect/>
          </a:stretch>
        </p:blipFill>
        <p:spPr>
          <a:xfrm>
            <a:off x="147481" y="5725177"/>
            <a:ext cx="4301689" cy="782159"/>
          </a:xfrm>
          <a:prstGeom prst="rect">
            <a:avLst/>
          </a:prstGeom>
          <a:ln>
            <a:solidFill>
              <a:schemeClr val="tx1"/>
            </a:solidFill>
          </a:ln>
        </p:spPr>
      </p:pic>
      <p:pic>
        <p:nvPicPr>
          <p:cNvPr id="10" name="图片 9"/>
          <p:cNvPicPr>
            <a:picLocks noChangeAspect="1"/>
          </p:cNvPicPr>
          <p:nvPr/>
        </p:nvPicPr>
        <p:blipFill>
          <a:blip r:embed="rId7"/>
          <a:stretch>
            <a:fillRect/>
          </a:stretch>
        </p:blipFill>
        <p:spPr>
          <a:xfrm>
            <a:off x="147481" y="4431297"/>
            <a:ext cx="4301689" cy="1250313"/>
          </a:xfrm>
          <a:prstGeom prst="rect">
            <a:avLst/>
          </a:prstGeom>
          <a:ln>
            <a:solidFill>
              <a:schemeClr val="tx1"/>
            </a:solidFill>
          </a:ln>
        </p:spPr>
      </p:pic>
      <mc:AlternateContent xmlns:mc="http://schemas.openxmlformats.org/markup-compatibility/2006">
        <mc:Choice xmlns:a14="http://schemas.microsoft.com/office/drawing/2010/main" Requires="a14">
          <p:sp>
            <p:nvSpPr>
              <p:cNvPr id="12" name="流程图: 接点 11"/>
              <p:cNvSpPr>
                <a:spLocks noChangeAspect="1"/>
              </p:cNvSpPr>
              <p:nvPr/>
            </p:nvSpPr>
            <p:spPr>
              <a:xfrm>
                <a:off x="6096000" y="835466"/>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dirty="0" smtClean="0">
                              <a:solidFill>
                                <a:srgbClr val="C00000"/>
                              </a:solidFill>
                              <a:latin typeface="Cambria Math" panose="02040503050406030204" pitchFamily="18" charset="0"/>
                            </a:rPr>
                          </m:ctrlPr>
                        </m:sSubPr>
                        <m:e>
                          <m:r>
                            <a:rPr lang="en-US" altLang="zh-CN" sz="2400" i="1" dirty="0" smtClean="0">
                              <a:solidFill>
                                <a:srgbClr val="C00000"/>
                              </a:solidFill>
                              <a:latin typeface="Cambria Math" panose="02040503050406030204" pitchFamily="18" charset="0"/>
                            </a:rPr>
                            <m:t>𝑣</m:t>
                          </m:r>
                        </m:e>
                        <m:sub>
                          <m:r>
                            <a:rPr lang="en-US" altLang="zh-CN" sz="2400" b="0" i="1" dirty="0" smtClean="0">
                              <a:solidFill>
                                <a:srgbClr val="C00000"/>
                              </a:solidFill>
                              <a:latin typeface="Cambria Math" panose="02040503050406030204" pitchFamily="18" charset="0"/>
                            </a:rPr>
                            <m:t>0</m:t>
                          </m:r>
                        </m:sub>
                      </m:sSub>
                    </m:oMath>
                  </m:oMathPara>
                </a14:m>
                <a:endParaRPr lang="zh-CN" altLang="en-US" dirty="0">
                  <a:solidFill>
                    <a:srgbClr val="C00000"/>
                  </a:solidFill>
                </a:endParaRPr>
              </a:p>
            </p:txBody>
          </p:sp>
        </mc:Choice>
        <mc:Fallback>
          <p:sp>
            <p:nvSpPr>
              <p:cNvPr id="12" name="流程图: 接点 11"/>
              <p:cNvSpPr>
                <a:spLocks noRot="1" noChangeAspect="1" noMove="1" noResize="1" noEditPoints="1" noAdjustHandles="1" noChangeArrowheads="1" noChangeShapeType="1" noTextEdit="1"/>
              </p:cNvSpPr>
              <p:nvPr/>
            </p:nvSpPr>
            <p:spPr>
              <a:xfrm>
                <a:off x="6096000" y="835466"/>
                <a:ext cx="531542" cy="531542"/>
              </a:xfrm>
              <a:prstGeom prst="flowChartConnector">
                <a:avLst/>
              </a:prstGeom>
              <a:blipFill rotWithShape="1">
                <a:blip r:embed="rId8"/>
                <a:stretch>
                  <a:fillRect l="-3703" t="-3667" r="-3575" b="-3492"/>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3" name="流程图: 接点 12"/>
          <p:cNvSpPr>
            <a:spLocks noChangeAspect="1"/>
          </p:cNvSpPr>
          <p:nvPr/>
        </p:nvSpPr>
        <p:spPr>
          <a:xfrm>
            <a:off x="5051543" y="1927025"/>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4" name="流程图: 接点 13"/>
          <p:cNvSpPr>
            <a:spLocks noChangeAspect="1"/>
          </p:cNvSpPr>
          <p:nvPr/>
        </p:nvSpPr>
        <p:spPr>
          <a:xfrm>
            <a:off x="6096000" y="1927025"/>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接点 14"/>
          <p:cNvSpPr>
            <a:spLocks noChangeAspect="1"/>
          </p:cNvSpPr>
          <p:nvPr/>
        </p:nvSpPr>
        <p:spPr>
          <a:xfrm>
            <a:off x="7140457" y="1927025"/>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接点 15"/>
          <p:cNvSpPr>
            <a:spLocks noChangeAspect="1"/>
          </p:cNvSpPr>
          <p:nvPr/>
        </p:nvSpPr>
        <p:spPr>
          <a:xfrm>
            <a:off x="4583373"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p:cNvSpPr>
            <a:spLocks noChangeAspect="1"/>
          </p:cNvSpPr>
          <p:nvPr/>
        </p:nvSpPr>
        <p:spPr>
          <a:xfrm>
            <a:off x="5675208"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流程图: 接点 17"/>
          <p:cNvSpPr>
            <a:spLocks noChangeAspect="1"/>
          </p:cNvSpPr>
          <p:nvPr/>
        </p:nvSpPr>
        <p:spPr>
          <a:xfrm>
            <a:off x="6767043"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接点 18"/>
          <p:cNvSpPr>
            <a:spLocks noChangeAspect="1"/>
          </p:cNvSpPr>
          <p:nvPr/>
        </p:nvSpPr>
        <p:spPr>
          <a:xfrm>
            <a:off x="6334840" y="4424084"/>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p>
        </p:txBody>
      </p:sp>
      <p:sp>
        <p:nvSpPr>
          <p:cNvPr id="20" name="流程图: 接点 19"/>
          <p:cNvSpPr>
            <a:spLocks noChangeAspect="1"/>
          </p:cNvSpPr>
          <p:nvPr/>
        </p:nvSpPr>
        <p:spPr>
          <a:xfrm>
            <a:off x="5004165" y="4424084"/>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接点 20"/>
          <p:cNvSpPr>
            <a:spLocks noChangeAspect="1"/>
          </p:cNvSpPr>
          <p:nvPr/>
        </p:nvSpPr>
        <p:spPr>
          <a:xfrm>
            <a:off x="7858878" y="3166189"/>
            <a:ext cx="531542" cy="531542"/>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12" idx="3"/>
            <a:endCxn id="13" idx="7"/>
          </p:cNvCxnSpPr>
          <p:nvPr/>
        </p:nvCxnSpPr>
        <p:spPr>
          <a:xfrm flipH="1">
            <a:off x="5505242" y="1289165"/>
            <a:ext cx="668601" cy="715703"/>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a:stCxn id="12" idx="4"/>
            <a:endCxn id="14" idx="0"/>
          </p:cNvCxnSpPr>
          <p:nvPr/>
        </p:nvCxnSpPr>
        <p:spPr>
          <a:xfrm>
            <a:off x="6361771" y="1367008"/>
            <a:ext cx="0" cy="560017"/>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a:stCxn id="12" idx="5"/>
            <a:endCxn id="15" idx="1"/>
          </p:cNvCxnSpPr>
          <p:nvPr/>
        </p:nvCxnSpPr>
        <p:spPr>
          <a:xfrm>
            <a:off x="6549699" y="1289165"/>
            <a:ext cx="668601" cy="715703"/>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a:stCxn id="13" idx="3"/>
            <a:endCxn id="16" idx="0"/>
          </p:cNvCxnSpPr>
          <p:nvPr/>
        </p:nvCxnSpPr>
        <p:spPr>
          <a:xfrm flipH="1">
            <a:off x="4849144" y="2380724"/>
            <a:ext cx="280242"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a:stCxn id="17" idx="0"/>
            <a:endCxn id="13" idx="5"/>
          </p:cNvCxnSpPr>
          <p:nvPr/>
        </p:nvCxnSpPr>
        <p:spPr>
          <a:xfrm flipH="1" flipV="1">
            <a:off x="5505242" y="2380724"/>
            <a:ext cx="435737"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a:stCxn id="14" idx="5"/>
            <a:endCxn id="18" idx="0"/>
          </p:cNvCxnSpPr>
          <p:nvPr/>
        </p:nvCxnSpPr>
        <p:spPr>
          <a:xfrm>
            <a:off x="6549699" y="2380724"/>
            <a:ext cx="483115"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直接连接符 39"/>
          <p:cNvCxnSpPr>
            <a:stCxn id="15" idx="5"/>
            <a:endCxn id="21" idx="0"/>
          </p:cNvCxnSpPr>
          <p:nvPr/>
        </p:nvCxnSpPr>
        <p:spPr>
          <a:xfrm>
            <a:off x="7594156" y="2380724"/>
            <a:ext cx="530493" cy="785465"/>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a:stCxn id="17" idx="3"/>
            <a:endCxn id="20" idx="0"/>
          </p:cNvCxnSpPr>
          <p:nvPr/>
        </p:nvCxnSpPr>
        <p:spPr>
          <a:xfrm flipH="1">
            <a:off x="5269936" y="3619888"/>
            <a:ext cx="483115" cy="804196"/>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a:stCxn id="17" idx="5"/>
            <a:endCxn id="19" idx="0"/>
          </p:cNvCxnSpPr>
          <p:nvPr/>
        </p:nvCxnSpPr>
        <p:spPr>
          <a:xfrm>
            <a:off x="6128907" y="3619888"/>
            <a:ext cx="471704" cy="804196"/>
          </a:xfrm>
          <a:prstGeom prst="lin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箭头连接符 29"/>
          <p:cNvCxnSpPr/>
          <p:nvPr/>
        </p:nvCxnSpPr>
        <p:spPr>
          <a:xfrm>
            <a:off x="80548" y="1388217"/>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80548" y="2495699"/>
            <a:ext cx="413940" cy="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文本框 43"/>
              <p:cNvSpPr txBox="1"/>
              <p:nvPr/>
            </p:nvSpPr>
            <p:spPr>
              <a:xfrm>
                <a:off x="5112847" y="1941318"/>
                <a:ext cx="40906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400" b="0" i="1" dirty="0" smtClean="0">
                          <a:solidFill>
                            <a:srgbClr val="C00000"/>
                          </a:solidFill>
                          <a:latin typeface="Cambria Math" panose="02040503050406030204" pitchFamily="18" charset="0"/>
                          <a:ea typeface="Cambria Math" panose="02040503050406030204" pitchFamily="18" charset="0"/>
                        </a:rPr>
                        <m:t>𝑎</m:t>
                      </m:r>
                    </m:oMath>
                  </m:oMathPara>
                </a14:m>
                <a:endParaRPr lang="zh-CN" altLang="en-US" sz="2400" dirty="0"/>
              </a:p>
            </p:txBody>
          </p:sp>
        </mc:Choice>
        <mc:Fallback>
          <p:sp>
            <p:nvSpPr>
              <p:cNvPr id="44" name="文本框 43"/>
              <p:cNvSpPr txBox="1">
                <a:spLocks noRot="1" noChangeAspect="1" noMove="1" noResize="1" noEditPoints="1" noAdjustHandles="1" noChangeArrowheads="1" noChangeShapeType="1" noTextEdit="1"/>
              </p:cNvSpPr>
              <p:nvPr/>
            </p:nvSpPr>
            <p:spPr>
              <a:xfrm>
                <a:off x="5112847" y="1941318"/>
                <a:ext cx="409060" cy="461665"/>
              </a:xfrm>
              <a:prstGeom prst="rect">
                <a:avLst/>
              </a:prstGeom>
              <a:blipFill rotWithShape="1">
                <a:blip r:embed="rId9"/>
                <a:stretch>
                  <a:fillRect l="-113" t="-27" r="142" b="3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AlphaGo</a:t>
            </a:r>
            <a:r>
              <a:rPr lang="zh-CN" altLang="en-US" dirty="0"/>
              <a:t>算法解读</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将每个状态</a:t>
                </a:r>
                <a:r>
                  <a:rPr lang="en-US" altLang="zh-CN" dirty="0"/>
                  <a:t>(</a:t>
                </a:r>
                <a:r>
                  <a:rPr lang="zh-CN" altLang="en-US" dirty="0"/>
                  <a:t>局面</a:t>
                </a:r>
                <a:r>
                  <a:rPr lang="en-US" altLang="zh-CN" dirty="0"/>
                  <a:t>)</a:t>
                </a:r>
                <a:r>
                  <a:rPr lang="zh-CN" altLang="en-US" dirty="0"/>
                  <a:t>均视为一幅图像</a:t>
                </a:r>
                <a:endParaRPr lang="zh-CN" altLang="en-US" dirty="0"/>
              </a:p>
              <a:p>
                <a:pPr lvl="1"/>
                <a:r>
                  <a:rPr lang="zh-CN" altLang="en-US" dirty="0"/>
                  <a:t>训练策略</a:t>
                </a:r>
                <a:r>
                  <a:rPr lang="en-US" altLang="zh-CN" dirty="0"/>
                  <a:t>(policy)</a:t>
                </a:r>
                <a:r>
                  <a:rPr lang="zh-CN" altLang="en-US" dirty="0"/>
                  <a:t>网络和 价值</a:t>
                </a:r>
                <a:r>
                  <a:rPr lang="en-US" altLang="zh-CN" dirty="0"/>
                  <a:t>(value)</a:t>
                </a:r>
                <a:r>
                  <a:rPr lang="zh-CN" altLang="en-US" dirty="0"/>
                  <a:t>网络</a:t>
                </a:r>
                <a:endParaRPr lang="zh-CN" altLang="en-US" dirty="0"/>
              </a:p>
              <a:p>
                <a:pPr lvl="1"/>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𝑝</m:t>
                        </m:r>
                      </m:e>
                      <m:sub>
                        <m:r>
                          <a:rPr lang="zh-CN" altLang="en-US" i="1" dirty="0">
                            <a:latin typeface="Cambria Math" panose="02040503050406030204" pitchFamily="18" charset="0"/>
                          </a:rPr>
                          <m:t>𝜎</m:t>
                        </m:r>
                        <m:r>
                          <a:rPr lang="en-US" altLang="zh-CN" i="1" dirty="0">
                            <a:latin typeface="Cambria Math" panose="02040503050406030204" pitchFamily="18" charset="0"/>
                          </a:rPr>
                          <m:t>,</m:t>
                        </m:r>
                        <m:r>
                          <a:rPr lang="zh-CN" altLang="en-US" i="1" dirty="0">
                            <a:latin typeface="Cambria Math" panose="02040503050406030204" pitchFamily="18" charset="0"/>
                          </a:rPr>
                          <m:t>𝑝</m:t>
                        </m:r>
                      </m:sub>
                    </m:sSub>
                    <m:r>
                      <a:rPr lang="en-US" altLang="zh-CN" i="1" dirty="0" smtClean="0">
                        <a:latin typeface="Cambria Math" panose="02040503050406030204" pitchFamily="18" charset="0"/>
                      </a:rPr>
                      <m:t>(</m:t>
                    </m:r>
                    <m:r>
                      <a:rPr lang="zh-CN" altLang="en-US" i="1" dirty="0" smtClean="0">
                        <a:latin typeface="Cambria Math" panose="02040503050406030204" pitchFamily="18" charset="0"/>
                      </a:rPr>
                      <m:t>𝑎</m:t>
                    </m:r>
                    <m:r>
                      <a:rPr lang="en-US" altLang="zh-CN" i="1" dirty="0" smtClean="0">
                        <a:latin typeface="Cambria Math" panose="02040503050406030204" pitchFamily="18" charset="0"/>
                      </a:rPr>
                      <m:t>|</m:t>
                    </m:r>
                    <m:r>
                      <a:rPr lang="zh-CN" altLang="en-US" i="1" dirty="0" smtClean="0">
                        <a:latin typeface="Cambria Math" panose="02040503050406030204" pitchFamily="18" charset="0"/>
                      </a:rPr>
                      <m:t>𝑠</m:t>
                    </m:r>
                    <m:r>
                      <a:rPr lang="en-US" altLang="zh-CN" i="1" dirty="0" smtClean="0">
                        <a:latin typeface="Cambria Math" panose="02040503050406030204" pitchFamily="18" charset="0"/>
                      </a:rPr>
                      <m:t>)</m:t>
                    </m:r>
                  </m:oMath>
                </a14:m>
                <a:r>
                  <a:rPr lang="zh-CN" altLang="en-US" dirty="0"/>
                  <a:t>表示当前状态为</a:t>
                </a:r>
                <a14:m>
                  <m:oMath xmlns:m="http://schemas.openxmlformats.org/officeDocument/2006/math">
                    <m:r>
                      <a:rPr lang="zh-CN" altLang="en-US" i="1" dirty="0" smtClean="0">
                        <a:latin typeface="Cambria Math" panose="02040503050406030204" pitchFamily="18" charset="0"/>
                      </a:rPr>
                      <m:t>𝑠</m:t>
                    </m:r>
                  </m:oMath>
                </a14:m>
                <a:r>
                  <a:rPr lang="en-US" altLang="zh-CN" dirty="0"/>
                  <a:t>(</a:t>
                </a:r>
                <a:r>
                  <a:rPr lang="zh-CN" altLang="en-US" dirty="0"/>
                  <a:t>局面</a:t>
                </a:r>
                <a:r>
                  <a:rPr lang="en-US" altLang="zh-CN" dirty="0"/>
                  <a:t>)</a:t>
                </a:r>
                <a:r>
                  <a:rPr lang="zh-CN" altLang="en-US" dirty="0"/>
                  <a:t>时，采取行动</a:t>
                </a:r>
                <a14:m>
                  <m:oMath xmlns:m="http://schemas.openxmlformats.org/officeDocument/2006/math">
                    <m:r>
                      <a:rPr lang="zh-CN" altLang="en-US" i="1" dirty="0" smtClean="0">
                        <a:latin typeface="Cambria Math" panose="02040503050406030204" pitchFamily="18" charset="0"/>
                      </a:rPr>
                      <m:t>𝑎</m:t>
                    </m:r>
                  </m:oMath>
                </a14:m>
                <a:r>
                  <a:rPr lang="zh-CN" altLang="en-US" dirty="0"/>
                  <a:t>后所得到的概率； </a:t>
                </a:r>
                <a14:m>
                  <m:oMath xmlns:m="http://schemas.openxmlformats.org/officeDocument/2006/math">
                    <m:sSub>
                      <m:sSubPr>
                        <m:ctrlPr>
                          <a:rPr lang="en-US" altLang="zh-CN" i="1" dirty="0">
                            <a:latin typeface="Cambria Math" panose="02040503050406030204" pitchFamily="18" charset="0"/>
                          </a:rPr>
                        </m:ctrlPr>
                      </m:sSubPr>
                      <m:e>
                        <m:r>
                          <a:rPr lang="zh-CN" altLang="en-US" i="1" dirty="0" smtClean="0">
                            <a:latin typeface="Cambria Math" panose="02040503050406030204" pitchFamily="18" charset="0"/>
                          </a:rPr>
                          <m:t>𝑣</m:t>
                        </m:r>
                      </m:e>
                      <m:sub>
                        <m:r>
                          <a:rPr lang="zh-CN" altLang="en-US" i="1" dirty="0">
                            <a:latin typeface="Cambria Math" panose="02040503050406030204" pitchFamily="18" charset="0"/>
                          </a:rPr>
                          <m:t>𝜃</m:t>
                        </m:r>
                      </m:sub>
                    </m:sSub>
                    <m:r>
                      <a:rPr lang="zh-CN" altLang="en-US" i="1" dirty="0">
                        <a:latin typeface="Cambria Math" panose="02040503050406030204" pitchFamily="18" charset="0"/>
                      </a:rPr>
                      <m:t> </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𝑠</m:t>
                        </m:r>
                      </m:e>
                      <m:sup>
                        <m:r>
                          <a:rPr lang="en-US" altLang="zh-CN" i="1" dirty="0">
                            <a:latin typeface="Cambria Math" panose="02040503050406030204" pitchFamily="18" charset="0"/>
                          </a:rPr>
                          <m:t>′</m:t>
                        </m:r>
                      </m:sup>
                    </m:sSup>
                    <m:r>
                      <a:rPr lang="en-US" altLang="zh-CN" i="1" dirty="0">
                        <a:latin typeface="Cambria Math" panose="02040503050406030204" pitchFamily="18" charset="0"/>
                      </a:rPr>
                      <m:t>)</m:t>
                    </m:r>
                  </m:oMath>
                </a14:m>
                <a:r>
                  <a:rPr lang="zh-CN" altLang="en-US" dirty="0"/>
                  <a:t>表示当前状态为</a:t>
                </a:r>
                <a14:m>
                  <m:oMath xmlns:m="http://schemas.openxmlformats.org/officeDocument/2006/math">
                    <m:sSup>
                      <m:sSupPr>
                        <m:ctrlPr>
                          <a:rPr lang="en-US" altLang="zh-CN" i="1" dirty="0">
                            <a:latin typeface="Cambria Math" panose="02040503050406030204" pitchFamily="18" charset="0"/>
                          </a:rPr>
                        </m:ctrlPr>
                      </m:sSupPr>
                      <m:e>
                        <m:r>
                          <a:rPr lang="zh-CN" altLang="en-US" i="1" dirty="0" smtClean="0">
                            <a:latin typeface="Cambria Math" panose="02040503050406030204" pitchFamily="18" charset="0"/>
                          </a:rPr>
                          <m:t>𝑠</m:t>
                        </m:r>
                      </m:e>
                      <m:sup>
                        <m:r>
                          <a:rPr lang="en-US" altLang="zh-CN" i="1" dirty="0">
                            <a:latin typeface="Cambria Math" panose="02040503050406030204" pitchFamily="18" charset="0"/>
                          </a:rPr>
                          <m:t>′</m:t>
                        </m:r>
                      </m:sup>
                    </m:sSup>
                  </m:oMath>
                </a14:m>
                <a:r>
                  <a:rPr lang="zh-CN" altLang="en-US" dirty="0"/>
                  <a:t>时，整盘棋获胜的概率。</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2307" b="10"/>
                </a:stretch>
              </a:blipFill>
            </p:spPr>
            <p:txBody>
              <a:bodyPr/>
              <a:lstStyle/>
              <a:p>
                <a:r>
                  <a:rPr lang="zh-CN" altLang="en-US">
                    <a:noFill/>
                  </a:rPr>
                  <a:t> </a:t>
                </a:r>
              </a:p>
            </p:txBody>
          </p:sp>
        </mc:Fallback>
      </mc:AlternateContent>
      <p:sp>
        <p:nvSpPr>
          <p:cNvPr id="4" name="矩形 3"/>
          <p:cNvSpPr/>
          <p:nvPr/>
        </p:nvSpPr>
        <p:spPr>
          <a:xfrm>
            <a:off x="-23905" y="6169938"/>
            <a:ext cx="12191998" cy="400110"/>
          </a:xfrm>
          <a:prstGeom prst="rect">
            <a:avLst/>
          </a:prstGeom>
        </p:spPr>
        <p:txBody>
          <a:bodyPr wrap="square">
            <a:spAutoFit/>
          </a:bodyPr>
          <a:lstStyle/>
          <a:p>
            <a:pPr algn="ctr"/>
            <a:r>
              <a:rPr lang="en-US" altLang="zh-CN" sz="2000" dirty="0">
                <a:latin typeface="Times New Roman" panose="02020603050405020304" pitchFamily="16" charset="0"/>
                <a:cs typeface="Times New Roman" panose="02020603050405020304" pitchFamily="16" charset="0"/>
              </a:rPr>
              <a:t>D. Silver, et.al., Mastering the game of Go with Deep Neural Networks and Tree Search, </a:t>
            </a:r>
            <a:r>
              <a:rPr lang="en-US" altLang="zh-CN" sz="2000" b="1" i="1" dirty="0">
                <a:solidFill>
                  <a:srgbClr val="0066CC"/>
                </a:solidFill>
                <a:latin typeface="Times New Roman" panose="02020603050405020304" pitchFamily="16" charset="0"/>
                <a:cs typeface="Times New Roman" panose="02020603050405020304" pitchFamily="16" charset="0"/>
              </a:rPr>
              <a:t>Nature</a:t>
            </a:r>
            <a:r>
              <a:rPr lang="en-US" altLang="zh-CN" sz="2000" dirty="0">
                <a:latin typeface="Times New Roman" panose="02020603050405020304" pitchFamily="16" charset="0"/>
                <a:cs typeface="Times New Roman" panose="02020603050405020304" pitchFamily="16" charset="0"/>
              </a:rPr>
              <a:t>, 529:484-490,2016</a:t>
            </a:r>
            <a:endParaRPr lang="en-US" altLang="zh-CN" sz="2000" dirty="0">
              <a:latin typeface="Times New Roman" panose="02020603050405020304" pitchFamily="16" charset="0"/>
              <a:cs typeface="Times New Roman" panose="02020603050405020304" pitchFamily="16" charset="0"/>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5767"/>
          <a:stretch>
            <a:fillRect/>
          </a:stretch>
        </p:blipFill>
        <p:spPr bwMode="auto">
          <a:xfrm>
            <a:off x="1944098" y="3359350"/>
            <a:ext cx="8499828" cy="2810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1852398" y="5317960"/>
            <a:ext cx="1250869" cy="707694"/>
          </a:xfrm>
          <a:prstGeom prst="rect">
            <a:avLst/>
          </a:prstGeom>
        </p:spPr>
        <p:txBody>
          <a:bodyPr wrap="square">
            <a:spAutoFit/>
          </a:bodyPr>
          <a:lstStyle/>
          <a:p>
            <a:pPr algn="ctr"/>
            <a:r>
              <a:rPr lang="en-US" altLang="zh-CN" sz="1335"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3000</a:t>
            </a:r>
            <a:r>
              <a:rPr lang="zh-CN" altLang="en-US" sz="1335"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万人类选手对决的局面</a:t>
            </a:r>
            <a:r>
              <a:rPr lang="en-US" altLang="zh-CN" sz="1335"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1335"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图像</a:t>
            </a:r>
            <a:r>
              <a:rPr lang="en-US" altLang="zh-CN" sz="1335"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1335"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 name="矩形 6"/>
          <p:cNvSpPr/>
          <p:nvPr/>
        </p:nvSpPr>
        <p:spPr>
          <a:xfrm>
            <a:off x="4411002" y="5462244"/>
            <a:ext cx="1178165" cy="707694"/>
          </a:xfrm>
          <a:prstGeom prst="rect">
            <a:avLst/>
          </a:prstGeom>
        </p:spPr>
        <p:txBody>
          <a:bodyPr wrap="square">
            <a:spAutoFit/>
          </a:bodyPr>
          <a:lstStyle/>
          <a:p>
            <a:pPr algn="ctr"/>
            <a:r>
              <a:rPr lang="en-US" altLang="zh-CN" sz="1335"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3000</a:t>
            </a:r>
            <a:r>
              <a:rPr lang="zh-CN" altLang="en-US" sz="1335"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万自我博弈局面</a:t>
            </a:r>
            <a:r>
              <a:rPr lang="en-US" altLang="zh-CN" sz="1335"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1335"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图像</a:t>
            </a:r>
            <a:r>
              <a:rPr lang="en-US" altLang="zh-CN" sz="1335"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1335"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AlphaGo</a:t>
            </a:r>
            <a:r>
              <a:rPr lang="zh-CN" altLang="en-US" dirty="0"/>
              <a:t>算法解读：策略网络的训练</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85000" lnSpcReduction="20000"/>
              </a:bodyPr>
              <a:lstStyle/>
              <a:p>
                <a:r>
                  <a:rPr lang="zh-CN" altLang="en-US" dirty="0"/>
                  <a:t>基于监督学习来先训练策略网络</a:t>
                </a:r>
                <a:endParaRPr lang="zh-CN" altLang="en-US" dirty="0"/>
              </a:p>
              <a:p>
                <a:pPr lvl="1"/>
                <a:r>
                  <a:rPr lang="en-US" altLang="zh-CN" dirty="0"/>
                  <a:t>Idea: perform supervised learning (SL) to predict human moves</a:t>
                </a:r>
                <a:endParaRPr lang="en-US" altLang="zh-CN" dirty="0"/>
              </a:p>
              <a:p>
                <a:pPr lvl="1"/>
                <a:r>
                  <a:rPr lang="en-US" altLang="zh-CN" dirty="0"/>
                  <a:t>Given state </a:t>
                </a:r>
                <a:r>
                  <a:rPr lang="zh-CN" altLang="en-US" dirty="0"/>
                  <a:t>𝑠</a:t>
                </a:r>
                <a:r>
                  <a:rPr lang="en-US" altLang="zh-CN" dirty="0"/>
                  <a:t>, predict probability distribution over moves </a:t>
                </a:r>
                <a:r>
                  <a:rPr lang="zh-CN" altLang="en-US" dirty="0"/>
                  <a:t>𝑎</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zh-CN" altLang="en-US" i="1" dirty="0" smtClean="0">
                            <a:latin typeface="Cambria Math" panose="02040503050406030204" pitchFamily="18" charset="0"/>
                          </a:rPr>
                          <m:t>𝑝</m:t>
                        </m:r>
                      </m:e>
                      <m:sub>
                        <m:r>
                          <a:rPr lang="zh-CN" altLang="en-US" i="1" dirty="0">
                            <a:latin typeface="Cambria Math" panose="02040503050406030204" pitchFamily="18" charset="0"/>
                          </a:rPr>
                          <m:t>𝜎</m:t>
                        </m:r>
                        <m:r>
                          <a:rPr lang="en-US" altLang="zh-CN" i="1" dirty="0">
                            <a:latin typeface="Cambria Math" panose="02040503050406030204" pitchFamily="18" charset="0"/>
                          </a:rPr>
                          <m:t>,</m:t>
                        </m:r>
                        <m:r>
                          <a:rPr lang="zh-CN" altLang="en-US" i="1" dirty="0">
                            <a:latin typeface="Cambria Math" panose="02040503050406030204" pitchFamily="18" charset="0"/>
                          </a:rPr>
                          <m:t>𝑝</m:t>
                        </m:r>
                      </m:sub>
                    </m:sSub>
                    <m:r>
                      <a:rPr lang="en-US" altLang="zh-CN" i="1" dirty="0">
                        <a:latin typeface="Cambria Math" panose="02040503050406030204" pitchFamily="18" charset="0"/>
                      </a:rPr>
                      <m:t>(</m:t>
                    </m:r>
                    <m:r>
                      <a:rPr lang="zh-CN" altLang="en-US" i="1" dirty="0">
                        <a:latin typeface="Cambria Math" panose="02040503050406030204" pitchFamily="18" charset="0"/>
                      </a:rPr>
                      <m:t>𝑎</m:t>
                    </m:r>
                    <m:r>
                      <a:rPr lang="en-US" altLang="zh-CN" i="1" dirty="0">
                        <a:latin typeface="Cambria Math" panose="02040503050406030204" pitchFamily="18" charset="0"/>
                      </a:rPr>
                      <m:t>|</m:t>
                    </m:r>
                    <m:r>
                      <a:rPr lang="zh-CN" altLang="en-US" i="1" dirty="0">
                        <a:latin typeface="Cambria Math" panose="02040503050406030204" pitchFamily="18" charset="0"/>
                      </a:rPr>
                      <m:t>𝑠</m:t>
                    </m:r>
                    <m:r>
                      <a:rPr lang="en-US" altLang="zh-CN" i="1" dirty="0">
                        <a:latin typeface="Cambria Math" panose="02040503050406030204" pitchFamily="18" charset="0"/>
                      </a:rPr>
                      <m:t>)</m:t>
                    </m:r>
                  </m:oMath>
                </a14:m>
                <a:endParaRPr lang="en-US" altLang="zh-CN" dirty="0"/>
              </a:p>
              <a:p>
                <a:pPr lvl="1"/>
                <a:r>
                  <a:rPr lang="en-US" altLang="zh-CN" dirty="0"/>
                  <a:t>Trained on 30M positions, 57% accuracy on predicting human moves</a:t>
                </a:r>
                <a:endParaRPr lang="en-US" altLang="zh-CN" dirty="0"/>
              </a:p>
              <a:p>
                <a:pPr lvl="1"/>
                <a:r>
                  <a:rPr lang="en-US" altLang="zh-CN" dirty="0"/>
                  <a:t>Also train a smaller, faster rollout policy network (24% accurate)</a:t>
                </a:r>
                <a:endParaRPr lang="en-US" altLang="zh-CN" dirty="0"/>
              </a:p>
              <a:p>
                <a:r>
                  <a:rPr lang="zh-CN" altLang="en-US" dirty="0"/>
                  <a:t>再基于强化学习来训练策略网络</a:t>
                </a:r>
                <a:endParaRPr lang="zh-CN" altLang="en-US" dirty="0"/>
              </a:p>
              <a:p>
                <a:pPr lvl="1"/>
                <a:r>
                  <a:rPr lang="en-US" altLang="zh-CN" dirty="0"/>
                  <a:t>Idea: fine-tune policy network using reinforcement learning (RL)</a:t>
                </a:r>
                <a:endParaRPr lang="en-US" altLang="zh-CN" dirty="0"/>
              </a:p>
              <a:p>
                <a:pPr lvl="1"/>
                <a:r>
                  <a:rPr lang="en-US" altLang="zh-CN" dirty="0"/>
                  <a:t>Initialize RL network to SL network</a:t>
                </a:r>
                <a:endParaRPr lang="en-US" altLang="zh-CN" dirty="0"/>
              </a:p>
              <a:p>
                <a:pPr lvl="1"/>
                <a:r>
                  <a:rPr lang="en-US" altLang="zh-CN" dirty="0"/>
                  <a:t>Play two snapshots of the network against each other, update parameters to maximize expected final outcome</a:t>
                </a:r>
                <a:endParaRPr lang="en-US" altLang="zh-CN" dirty="0"/>
              </a:p>
              <a:p>
                <a:pPr lvl="1"/>
                <a:r>
                  <a:rPr lang="en-US" altLang="zh-CN" dirty="0"/>
                  <a:t>RL network wins against SL network 80% of the time, wins against open-source </a:t>
                </a:r>
                <a:r>
                  <a:rPr lang="en-US" altLang="zh-CN" dirty="0" err="1"/>
                  <a:t>Pachi</a:t>
                </a:r>
                <a:r>
                  <a:rPr lang="en-US" altLang="zh-CN" dirty="0"/>
                  <a:t> Go program 85% of the time</a:t>
                </a:r>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958"/>
                </a:stretch>
              </a:blipFill>
            </p:spPr>
            <p:txBody>
              <a:bodyPr/>
              <a:lstStyle/>
              <a:p>
                <a:r>
                  <a:rPr lang="zh-CN" alt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AlphaGo</a:t>
            </a:r>
            <a:r>
              <a:rPr lang="zh-CN" altLang="en-US" dirty="0"/>
              <a:t>算法解读：价值网络的训练</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a:t>Value network</a:t>
                </a:r>
                <a:endParaRPr lang="en-US" altLang="zh-CN" dirty="0"/>
              </a:p>
              <a:p>
                <a:pPr lvl="1"/>
                <a:r>
                  <a:rPr lang="en-US" altLang="zh-CN" dirty="0"/>
                  <a:t>Idea: train network for position evaluation</a:t>
                </a:r>
                <a:endParaRPr lang="en-US" altLang="zh-CN" dirty="0"/>
              </a:p>
              <a:p>
                <a:pPr lvl="1"/>
                <a:r>
                  <a:rPr lang="en-US" altLang="zh-CN" dirty="0"/>
                  <a:t>Given state </a:t>
                </a:r>
                <a14:m>
                  <m:oMath xmlns:m="http://schemas.openxmlformats.org/officeDocument/2006/math">
                    <m:sSup>
                      <m:sSupPr>
                        <m:ctrlPr>
                          <a:rPr lang="en-US" altLang="zh-CN" i="1" dirty="0" smtClean="0">
                            <a:latin typeface="Cambria Math" panose="02040503050406030204" pitchFamily="18" charset="0"/>
                          </a:rPr>
                        </m:ctrlPr>
                      </m:sSupPr>
                      <m:e>
                        <m:r>
                          <a:rPr lang="zh-CN" altLang="en-US" i="1" dirty="0" smtClean="0">
                            <a:latin typeface="Cambria Math" panose="02040503050406030204" pitchFamily="18" charset="0"/>
                          </a:rPr>
                          <m:t>𝑠</m:t>
                        </m:r>
                      </m:e>
                      <m:sup>
                        <m:r>
                          <a:rPr lang="en-US" altLang="zh-CN" i="1" dirty="0">
                            <a:latin typeface="Cambria Math" panose="02040503050406030204" pitchFamily="18" charset="0"/>
                          </a:rPr>
                          <m:t>′</m:t>
                        </m:r>
                      </m:sup>
                    </m:sSup>
                  </m:oMath>
                </a14:m>
                <a:r>
                  <a:rPr lang="en-US" altLang="zh-CN" dirty="0"/>
                  <a:t>, estimate </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𝑣</m:t>
                        </m:r>
                      </m:e>
                      <m:sub>
                        <m:r>
                          <a:rPr lang="zh-CN" altLang="en-US" i="1" dirty="0">
                            <a:latin typeface="Cambria Math" panose="02040503050406030204" pitchFamily="18" charset="0"/>
                          </a:rPr>
                          <m:t>𝜃</m:t>
                        </m:r>
                      </m:sub>
                    </m:sSub>
                    <m:r>
                      <a:rPr lang="en-US" altLang="zh-CN" i="1" dirty="0" smtClean="0">
                        <a:latin typeface="Cambria Math" panose="02040503050406030204" pitchFamily="18" charset="0"/>
                      </a:rPr>
                      <m:t>(</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𝑠</m:t>
                        </m:r>
                      </m:e>
                      <m:sup>
                        <m:r>
                          <a:rPr lang="en-US" altLang="zh-CN" i="1" dirty="0">
                            <a:latin typeface="Cambria Math" panose="02040503050406030204" pitchFamily="18" charset="0"/>
                          </a:rPr>
                          <m:t>′</m:t>
                        </m:r>
                      </m:sup>
                    </m:sSup>
                    <m:r>
                      <a:rPr lang="en-US" altLang="zh-CN" i="1" dirty="0" smtClean="0">
                        <a:latin typeface="Cambria Math" panose="02040503050406030204" pitchFamily="18" charset="0"/>
                      </a:rPr>
                      <m:t>)</m:t>
                    </m:r>
                  </m:oMath>
                </a14:m>
                <a:r>
                  <a:rPr lang="en-US" altLang="zh-CN" dirty="0"/>
                  <a:t>, expected outcome of play starting with position s and following the learned policy for both players</a:t>
                </a:r>
                <a:endParaRPr lang="en-US" altLang="zh-CN" dirty="0"/>
              </a:p>
              <a:p>
                <a:pPr lvl="1"/>
                <a:r>
                  <a:rPr lang="en-US" altLang="zh-CN" dirty="0"/>
                  <a:t>Train network by minimizing mean squared error between actual and predicted outcome</a:t>
                </a:r>
                <a:endParaRPr lang="en-US" altLang="zh-CN" dirty="0"/>
              </a:p>
              <a:p>
                <a:pPr lvl="1"/>
                <a:r>
                  <a:rPr lang="en-US" altLang="zh-CN" dirty="0"/>
                  <a:t>Trained on 30M positions sampled from different self-play games</a:t>
                </a:r>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0"/>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习题</a:t>
            </a:r>
            <a:r>
              <a:rPr lang="zh-CN" altLang="en-US"/>
              <a:t>答案</a:t>
            </a:r>
            <a:endParaRPr lang="zh-CN" altLang="en-US"/>
          </a:p>
        </p:txBody>
      </p:sp>
      <p:pic>
        <p:nvPicPr>
          <p:cNvPr id="5" name="内容占位符 4"/>
          <p:cNvPicPr>
            <a:picLocks noChangeAspect="1"/>
          </p:cNvPicPr>
          <p:nvPr>
            <p:ph idx="1"/>
            <p:custDataLst>
              <p:tags r:id="rId1"/>
            </p:custDataLst>
          </p:nvPr>
        </p:nvPicPr>
        <p:blipFill>
          <a:blip r:embed="rId2"/>
          <a:stretch>
            <a:fillRect/>
          </a:stretch>
        </p:blipFill>
        <p:spPr>
          <a:xfrm>
            <a:off x="1236980" y="1297305"/>
            <a:ext cx="3760470" cy="4944745"/>
          </a:xfrm>
          <a:prstGeom prst="rect">
            <a:avLst/>
          </a:prstGeom>
        </p:spPr>
      </p:pic>
      <p:pic>
        <p:nvPicPr>
          <p:cNvPr id="6"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526530" y="1389380"/>
            <a:ext cx="4257675" cy="4549140"/>
          </a:xfrm>
          <a:prstGeom prst="rect">
            <a:avLst/>
          </a:prstGeom>
          <a:noFill/>
        </p:spPr>
      </p:pic>
      <p:sp>
        <p:nvSpPr>
          <p:cNvPr id="7" name="文本框 6"/>
          <p:cNvSpPr txBox="1"/>
          <p:nvPr/>
        </p:nvSpPr>
        <p:spPr>
          <a:xfrm>
            <a:off x="250508" y="894080"/>
            <a:ext cx="5163820" cy="737235"/>
          </a:xfrm>
          <a:prstGeom prst="rect">
            <a:avLst/>
          </a:prstGeom>
          <a:noFill/>
        </p:spPr>
        <p:txBody>
          <a:bodyPr wrap="none" rtlCol="0" anchor="t">
            <a:spAutoFit/>
          </a:bodyPr>
          <a:p>
            <a:pPr marL="228600" indent="-228600" algn="just"/>
            <a:r>
              <a:rPr lang="zh-CN" sz="2400">
                <a:ea typeface="楷体" panose="02010609060101010101" pitchFamily="49" charset="-122"/>
                <a:sym typeface="+mn-ea"/>
              </a:rPr>
              <a:t>(1) 基于树搜索的贪婪最佳优先搜索。</a:t>
            </a:r>
            <a:r>
              <a:rPr lang="zh-CN">
                <a:ea typeface="楷体" panose="02010609060101010101" pitchFamily="49" charset="-122"/>
                <a:sym typeface="+mn-ea"/>
              </a:rPr>
              <a:t></a:t>
            </a:r>
            <a:endParaRPr lang="zh-CN" altLang="en-US"/>
          </a:p>
        </p:txBody>
      </p:sp>
      <p:sp>
        <p:nvSpPr>
          <p:cNvPr id="8" name="文本框 7"/>
          <p:cNvSpPr txBox="1"/>
          <p:nvPr/>
        </p:nvSpPr>
        <p:spPr>
          <a:xfrm>
            <a:off x="6823393" y="929005"/>
            <a:ext cx="3663315" cy="460375"/>
          </a:xfrm>
          <a:prstGeom prst="rect">
            <a:avLst/>
          </a:prstGeom>
          <a:noFill/>
        </p:spPr>
        <p:txBody>
          <a:bodyPr wrap="none" rtlCol="0" anchor="t">
            <a:spAutoFit/>
          </a:bodyPr>
          <a:p>
            <a:pPr marL="228600" indent="-228600" algn="just">
              <a:buClrTx/>
              <a:buSzTx/>
              <a:buFontTx/>
            </a:pPr>
            <a:r>
              <a:rPr lang="zh-CN" sz="2400">
                <a:ea typeface="楷体" panose="02010609060101010101" pitchFamily="49" charset="-122"/>
                <a:sym typeface="+mn-ea"/>
              </a:rPr>
              <a:t>(2) 基于图搜索的A*算法。</a:t>
            </a:r>
            <a:endParaRPr lang="zh-CN" sz="2400">
              <a:ea typeface="楷体" panose="02010609060101010101" pitchFamily="49" charset="-122"/>
            </a:endParaRPr>
          </a:p>
        </p:txBody>
      </p:sp>
      <p:cxnSp>
        <p:nvCxnSpPr>
          <p:cNvPr id="9" name="直接连接符 8"/>
          <p:cNvCxnSpPr/>
          <p:nvPr/>
        </p:nvCxnSpPr>
        <p:spPr>
          <a:xfrm>
            <a:off x="5944235" y="669290"/>
            <a:ext cx="34290" cy="59283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AlphaGo</a:t>
            </a:r>
            <a:r>
              <a:rPr lang="zh-CN" altLang="en-US" dirty="0"/>
              <a:t>算法解读：策略网络和价值网络</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latin typeface="Times New Roman" panose="02020603050405020304" pitchFamily="16" charset="0"/>
                    <a:cs typeface="Times New Roman" panose="02020603050405020304" pitchFamily="16" charset="0"/>
                  </a:rPr>
                  <a:t>在通过深度学习得到的策略网络和价值网络帮助之下，如下完成棋局局面的选择和搜索。给定节点</a:t>
                </a:r>
                <a14:m>
                  <m:oMath xmlns:m="http://schemas.openxmlformats.org/officeDocument/2006/math">
                    <m:sSub>
                      <m:sSubPr>
                        <m:ctrlPr>
                          <a:rPr lang="en-US" altLang="zh-CN" i="1">
                            <a:latin typeface="Cambria Math" panose="02040503050406030204" pitchFamily="18" charset="0"/>
                            <a:cs typeface="Times New Roman" panose="02020603050405020304" pitchFamily="16" charset="0"/>
                          </a:rPr>
                        </m:ctrlPr>
                      </m:sSubPr>
                      <m:e>
                        <m:r>
                          <a:rPr lang="en-US" altLang="zh-CN" i="1">
                            <a:latin typeface="Cambria Math" panose="02040503050406030204"/>
                            <a:cs typeface="Times New Roman" panose="02020603050405020304" pitchFamily="16" charset="0"/>
                          </a:rPr>
                          <m:t>𝑣</m:t>
                        </m:r>
                      </m:e>
                      <m:sub>
                        <m:r>
                          <a:rPr lang="en-US" altLang="zh-CN" i="1">
                            <a:latin typeface="Cambria Math" panose="02040503050406030204"/>
                            <a:cs typeface="Times New Roman" panose="02020603050405020304" pitchFamily="16" charset="0"/>
                          </a:rPr>
                          <m:t>0</m:t>
                        </m:r>
                      </m:sub>
                    </m:sSub>
                  </m:oMath>
                </a14:m>
                <a:r>
                  <a:rPr lang="zh-CN" altLang="en-US" dirty="0">
                    <a:latin typeface="Times New Roman" panose="02020603050405020304" pitchFamily="16" charset="0"/>
                    <a:cs typeface="Times New Roman" panose="02020603050405020304" pitchFamily="16" charset="0"/>
                  </a:rPr>
                  <a:t>，将具有如下最大值的节点</a:t>
                </a:r>
                <a14:m>
                  <m:oMath xmlns:m="http://schemas.openxmlformats.org/officeDocument/2006/math">
                    <m:r>
                      <a:rPr lang="en-US" altLang="zh-CN" i="1">
                        <a:latin typeface="Cambria Math" panose="02040503050406030204"/>
                        <a:cs typeface="Times New Roman" panose="02020603050405020304" pitchFamily="16" charset="0"/>
                      </a:rPr>
                      <m:t>𝑣</m:t>
                    </m:r>
                  </m:oMath>
                </a14:m>
                <a:r>
                  <a:rPr lang="zh-CN" altLang="en-US" dirty="0">
                    <a:latin typeface="Times New Roman" panose="02020603050405020304" pitchFamily="16" charset="0"/>
                    <a:cs typeface="Times New Roman" panose="02020603050405020304" pitchFamily="16" charset="0"/>
                  </a:rPr>
                  <a:t>选择作为</a:t>
                </a:r>
                <a14:m>
                  <m:oMath xmlns:m="http://schemas.openxmlformats.org/officeDocument/2006/math">
                    <m:sSub>
                      <m:sSubPr>
                        <m:ctrlPr>
                          <a:rPr lang="en-US" altLang="zh-CN" i="1">
                            <a:latin typeface="Cambria Math" panose="02040503050406030204" pitchFamily="18" charset="0"/>
                            <a:cs typeface="Times New Roman" panose="02020603050405020304" pitchFamily="16" charset="0"/>
                          </a:rPr>
                        </m:ctrlPr>
                      </m:sSubPr>
                      <m:e>
                        <m:r>
                          <a:rPr lang="en-US" altLang="zh-CN" i="1">
                            <a:latin typeface="Cambria Math" panose="02040503050406030204"/>
                            <a:cs typeface="Times New Roman" panose="02020603050405020304" pitchFamily="16" charset="0"/>
                          </a:rPr>
                          <m:t>𝑣</m:t>
                        </m:r>
                      </m:e>
                      <m:sub>
                        <m:r>
                          <a:rPr lang="en-US" altLang="zh-CN" i="1">
                            <a:latin typeface="Cambria Math" panose="02040503050406030204"/>
                            <a:cs typeface="Times New Roman" panose="02020603050405020304" pitchFamily="16" charset="0"/>
                          </a:rPr>
                          <m:t>0</m:t>
                        </m:r>
                      </m:sub>
                    </m:sSub>
                  </m:oMath>
                </a14:m>
                <a:r>
                  <a:rPr lang="zh-CN" altLang="en-US" dirty="0">
                    <a:latin typeface="Times New Roman" panose="02020603050405020304" pitchFamily="16" charset="0"/>
                    <a:cs typeface="Times New Roman" panose="02020603050405020304" pitchFamily="16" charset="0"/>
                  </a:rPr>
                  <a:t>的后续节点</a:t>
                </a:r>
                <a:endParaRPr lang="en-US" altLang="zh-CN" dirty="0">
                  <a:latin typeface="Times New Roman" panose="02020603050405020304" pitchFamily="16" charset="0"/>
                  <a:cs typeface="Times New Roman" panose="02020603050405020304" pitchFamily="16" charset="0"/>
                </a:endParaRPr>
              </a:p>
              <a:p>
                <a:endParaRPr lang="en-US" altLang="zh-CN" dirty="0">
                  <a:latin typeface="Times New Roman" panose="02020603050405020304" pitchFamily="16" charset="0"/>
                  <a:cs typeface="Times New Roman" panose="02020603050405020304" pitchFamily="16" charset="0"/>
                </a:endParaRPr>
              </a:p>
              <a:p>
                <a:endParaRPr lang="en-US" altLang="zh-CN" dirty="0">
                  <a:latin typeface="Times New Roman" panose="02020603050405020304" pitchFamily="16" charset="0"/>
                  <a:cs typeface="Times New Roman" panose="02020603050405020304" pitchFamily="16" charset="0"/>
                </a:endParaRPr>
              </a:p>
              <a:p>
                <a:pPr lvl="1"/>
                <a:r>
                  <a:rPr lang="zh-CN" altLang="en-US" dirty="0">
                    <a:latin typeface="Times New Roman" panose="02020603050405020304" pitchFamily="16" charset="0"/>
                    <a:cs typeface="Times New Roman" panose="02020603050405020304" pitchFamily="16" charset="0"/>
                  </a:rPr>
                  <a:t>这里</a:t>
                </a:r>
                <a14:m>
                  <m:oMath xmlns:m="http://schemas.openxmlformats.org/officeDocument/2006/math">
                    <m:r>
                      <a:rPr lang="zh-CN" altLang="en-US" i="1" dirty="0" smtClean="0">
                        <a:latin typeface="Cambria Math" panose="02040503050406030204" pitchFamily="18" charset="0"/>
                        <a:cs typeface="Times New Roman" panose="02020603050405020304" pitchFamily="16" charset="0"/>
                      </a:rPr>
                      <m:t>𝑃</m:t>
                    </m:r>
                    <m:r>
                      <a:rPr lang="en-US" altLang="zh-CN" i="1" dirty="0" smtClean="0">
                        <a:latin typeface="Cambria Math" panose="02040503050406030204" pitchFamily="18" charset="0"/>
                        <a:cs typeface="Times New Roman" panose="02020603050405020304" pitchFamily="16" charset="0"/>
                      </a:rPr>
                      <m:t>(</m:t>
                    </m:r>
                    <m:r>
                      <a:rPr lang="zh-CN" altLang="en-US" i="1" dirty="0">
                        <a:latin typeface="Cambria Math" panose="02040503050406030204" pitchFamily="18" charset="0"/>
                        <a:cs typeface="Times New Roman" panose="02020603050405020304" pitchFamily="16" charset="0"/>
                      </a:rPr>
                      <m:t>𝑣</m:t>
                    </m:r>
                    <m:r>
                      <a:rPr lang="en-US" altLang="zh-CN" i="1" dirty="0">
                        <a:latin typeface="Cambria Math" panose="02040503050406030204" pitchFamily="18" charset="0"/>
                        <a:cs typeface="Times New Roman" panose="02020603050405020304" pitchFamily="16" charset="0"/>
                      </a:rPr>
                      <m:t>|</m:t>
                    </m:r>
                    <m:sSub>
                      <m:sSubPr>
                        <m:ctrlPr>
                          <a:rPr lang="en-US" altLang="zh-CN" i="1" dirty="0">
                            <a:latin typeface="Cambria Math" panose="02040503050406030204" pitchFamily="18" charset="0"/>
                            <a:cs typeface="Times New Roman" panose="02020603050405020304" pitchFamily="16" charset="0"/>
                          </a:rPr>
                        </m:ctrlPr>
                      </m:sSubPr>
                      <m:e>
                        <m:r>
                          <a:rPr lang="zh-CN" altLang="en-US" i="1" dirty="0">
                            <a:latin typeface="Cambria Math" panose="02040503050406030204" pitchFamily="18" charset="0"/>
                            <a:cs typeface="Times New Roman" panose="02020603050405020304" pitchFamily="16" charset="0"/>
                          </a:rPr>
                          <m:t>𝑣</m:t>
                        </m:r>
                      </m:e>
                      <m:sub>
                        <m:r>
                          <a:rPr lang="en-US" altLang="zh-CN" i="1" dirty="0">
                            <a:latin typeface="Cambria Math" panose="02040503050406030204" pitchFamily="18" charset="0"/>
                            <a:cs typeface="Times New Roman" panose="02020603050405020304" pitchFamily="16" charset="0"/>
                          </a:rPr>
                          <m:t>0</m:t>
                        </m:r>
                      </m:sub>
                    </m:sSub>
                    <m:r>
                      <a:rPr lang="en-US" altLang="zh-CN" i="1" dirty="0" smtClean="0">
                        <a:latin typeface="Cambria Math" panose="02040503050406030204" pitchFamily="18" charset="0"/>
                        <a:cs typeface="Times New Roman" panose="02020603050405020304" pitchFamily="16" charset="0"/>
                      </a:rPr>
                      <m:t>)</m:t>
                    </m:r>
                  </m:oMath>
                </a14:m>
                <a:r>
                  <a:rPr lang="en-US" altLang="zh-CN" dirty="0">
                    <a:latin typeface="Times New Roman" panose="02020603050405020304" pitchFamily="16" charset="0"/>
                    <a:cs typeface="Times New Roman" panose="02020603050405020304" pitchFamily="16" charset="0"/>
                  </a:rPr>
                  <a:t> </a:t>
                </a:r>
                <a:r>
                  <a:rPr lang="zh-CN" altLang="en-US" dirty="0">
                    <a:latin typeface="Times New Roman" panose="02020603050405020304" pitchFamily="16" charset="0"/>
                    <a:cs typeface="Times New Roman" panose="02020603050405020304" pitchFamily="16" charset="0"/>
                  </a:rPr>
                  <a:t>的值由策略网络计算得到。</a:t>
                </a:r>
                <a:endParaRPr lang="zh-CN" altLang="en-US" dirty="0">
                  <a:latin typeface="Times New Roman" panose="02020603050405020304" pitchFamily="16" charset="0"/>
                  <a:cs typeface="Times New Roman" panose="02020603050405020304" pitchFamily="16" charset="0"/>
                </a:endParaRPr>
              </a:p>
              <a:p>
                <a:pPr lvl="1"/>
                <a:r>
                  <a:rPr lang="zh-CN" altLang="en-US" dirty="0">
                    <a:latin typeface="Times New Roman" panose="02020603050405020304" pitchFamily="16" charset="0"/>
                    <a:cs typeface="Times New Roman" panose="02020603050405020304" pitchFamily="16" charset="0"/>
                  </a:rPr>
                  <a:t>在模拟策略阶段</a:t>
                </a:r>
                <a:r>
                  <a:rPr lang="en-US" altLang="zh-CN" dirty="0">
                    <a:latin typeface="Times New Roman" panose="02020603050405020304" pitchFamily="16" charset="0"/>
                    <a:cs typeface="Times New Roman" panose="02020603050405020304" pitchFamily="16" charset="0"/>
                  </a:rPr>
                  <a:t>(default policy)</a:t>
                </a:r>
                <a:r>
                  <a:rPr lang="zh-CN" altLang="en-US" dirty="0">
                    <a:latin typeface="Times New Roman" panose="02020603050405020304" pitchFamily="16" charset="0"/>
                    <a:cs typeface="Times New Roman" panose="02020603050405020304" pitchFamily="16" charset="0"/>
                  </a:rPr>
                  <a:t>，</a:t>
                </a:r>
                <a:r>
                  <a:rPr lang="en-US" altLang="zh-CN" dirty="0">
                    <a:latin typeface="Times New Roman" panose="02020603050405020304" pitchFamily="16" charset="0"/>
                    <a:cs typeface="Times New Roman" panose="02020603050405020304" pitchFamily="16" charset="0"/>
                  </a:rPr>
                  <a:t>AlphaGo</a:t>
                </a:r>
                <a:r>
                  <a:rPr lang="zh-CN" altLang="en-US" dirty="0">
                    <a:latin typeface="Times New Roman" panose="02020603050405020304" pitchFamily="16" charset="0"/>
                    <a:cs typeface="Times New Roman" panose="02020603050405020304" pitchFamily="16" charset="0"/>
                  </a:rPr>
                  <a:t>不仅考虑仿真结果，而且考虑价值网络计算结果。</a:t>
                </a:r>
                <a:endParaRPr lang="zh-CN" altLang="en-US" dirty="0">
                  <a:latin typeface="Times New Roman" panose="02020603050405020304" pitchFamily="16" charset="0"/>
                  <a:cs typeface="Times New Roman" panose="02020603050405020304" pitchFamily="16" charset="0"/>
                </a:endParaRPr>
              </a:p>
              <a:p>
                <a:pPr lvl="1"/>
                <a:r>
                  <a:rPr lang="zh-CN" altLang="en-US" dirty="0">
                    <a:latin typeface="Times New Roman" panose="02020603050405020304" pitchFamily="16" charset="0"/>
                    <a:cs typeface="Times New Roman" panose="02020603050405020304" pitchFamily="16" charset="0"/>
                  </a:rPr>
                  <a:t>策略网络和价值网络是离线训练得到的。</a:t>
                </a:r>
                <a:endParaRPr lang="zh-CN" altLang="en-US" dirty="0">
                  <a:latin typeface="Times New Roman" panose="02020603050405020304" pitchFamily="16" charset="0"/>
                  <a:cs typeface="Times New Roman" panose="02020603050405020304" pitchFamily="16" charset="0"/>
                </a:endParaRPr>
              </a:p>
              <a:p>
                <a:pPr lvl="1"/>
                <a:endParaRPr lang="zh-CN" altLang="en-US" dirty="0">
                  <a:latin typeface="Times New Roman" panose="02020603050405020304" pitchFamily="16" charset="0"/>
                  <a:cs typeface="Times New Roman" panose="02020603050405020304" pitchFamily="16" charset="0"/>
                </a:endParaRPr>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73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4459470" y="2725202"/>
                <a:ext cx="3254481" cy="111767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
                        <m:fPr>
                          <m:ctrlPr>
                            <a:rPr lang="en-US" altLang="zh-CN" sz="3200" i="1">
                              <a:latin typeface="Cambria Math" panose="02040503050406030204" pitchFamily="18" charset="0"/>
                              <a:ea typeface="黑体" panose="02010609060101010101" pitchFamily="49" charset="-122"/>
                            </a:rPr>
                          </m:ctrlPr>
                        </m:fPr>
                        <m:num>
                          <m:r>
                            <a:rPr lang="en-US" altLang="zh-CN" sz="3200" i="1">
                              <a:latin typeface="Cambria Math" panose="02040503050406030204"/>
                              <a:ea typeface="黑体" panose="02010609060101010101" pitchFamily="49" charset="-122"/>
                            </a:rPr>
                            <m:t>𝑄</m:t>
                          </m:r>
                          <m:r>
                            <a:rPr lang="en-US" altLang="zh-CN" sz="3200" i="1" smtClean="0">
                              <a:latin typeface="Cambria Math" panose="02040503050406030204"/>
                              <a:ea typeface="黑体" panose="02010609060101010101" pitchFamily="49" charset="-122"/>
                            </a:rPr>
                            <m:t>(</m:t>
                          </m:r>
                          <m:r>
                            <a:rPr lang="en-US" altLang="zh-CN" sz="3200" i="1">
                              <a:latin typeface="Cambria Math" panose="02040503050406030204"/>
                              <a:ea typeface="黑体" panose="02010609060101010101" pitchFamily="49" charset="-122"/>
                            </a:rPr>
                            <m:t>𝑣</m:t>
                          </m:r>
                          <m:r>
                            <a:rPr lang="en-US" altLang="zh-CN" sz="3200" i="1" smtClean="0">
                              <a:latin typeface="Cambria Math" panose="02040503050406030204"/>
                              <a:ea typeface="黑体" panose="02010609060101010101" pitchFamily="49" charset="-122"/>
                            </a:rPr>
                            <m:t>)</m:t>
                          </m:r>
                        </m:num>
                        <m:den>
                          <m:r>
                            <a:rPr lang="en-US" altLang="zh-CN" sz="3200" i="1">
                              <a:latin typeface="Cambria Math" panose="02040503050406030204"/>
                              <a:ea typeface="黑体" panose="02010609060101010101" pitchFamily="49" charset="-122"/>
                            </a:rPr>
                            <m:t>𝑁</m:t>
                          </m:r>
                          <m:r>
                            <a:rPr lang="en-US" altLang="zh-CN" sz="3200" i="1" smtClean="0">
                              <a:latin typeface="Cambria Math" panose="02040503050406030204"/>
                              <a:ea typeface="黑体" panose="02010609060101010101" pitchFamily="49" charset="-122"/>
                            </a:rPr>
                            <m:t>(</m:t>
                          </m:r>
                          <m:r>
                            <a:rPr lang="en-US" altLang="zh-CN" sz="3200" i="1">
                              <a:latin typeface="Cambria Math" panose="02040503050406030204"/>
                              <a:ea typeface="黑体" panose="02010609060101010101" pitchFamily="49" charset="-122"/>
                            </a:rPr>
                            <m:t>𝑣</m:t>
                          </m:r>
                          <m:r>
                            <a:rPr lang="en-US" altLang="zh-CN" sz="3200" i="1" smtClean="0">
                              <a:latin typeface="Cambria Math" panose="02040503050406030204"/>
                              <a:ea typeface="黑体" panose="02010609060101010101" pitchFamily="49" charset="-122"/>
                            </a:rPr>
                            <m:t>)</m:t>
                          </m:r>
                        </m:den>
                      </m:f>
                      <m:r>
                        <a:rPr lang="en-US" altLang="zh-CN" sz="3200" i="1">
                          <a:latin typeface="Cambria Math" panose="02040503050406030204"/>
                          <a:ea typeface="Cambria Math" panose="02040503050406030204"/>
                        </a:rPr>
                        <m:t>+</m:t>
                      </m:r>
                      <m:f>
                        <m:fPr>
                          <m:ctrlPr>
                            <a:rPr lang="en-US" altLang="zh-CN" sz="3200" i="1">
                              <a:latin typeface="Cambria Math" panose="02040503050406030204" pitchFamily="18" charset="0"/>
                              <a:ea typeface="Cambria Math" panose="02040503050406030204"/>
                            </a:rPr>
                          </m:ctrlPr>
                        </m:fPr>
                        <m:num>
                          <m:r>
                            <a:rPr lang="en-US" altLang="zh-CN" sz="3200" i="1">
                              <a:latin typeface="Cambria Math" panose="02040503050406030204"/>
                              <a:ea typeface="Cambria Math" panose="02040503050406030204"/>
                            </a:rPr>
                            <m:t>𝑃</m:t>
                          </m:r>
                          <m:r>
                            <a:rPr lang="en-US" altLang="zh-CN" sz="3200" i="1" smtClean="0">
                              <a:latin typeface="Cambria Math" panose="02040503050406030204"/>
                              <a:ea typeface="Cambria Math" panose="02040503050406030204"/>
                            </a:rPr>
                            <m:t>(</m:t>
                          </m:r>
                          <m:r>
                            <a:rPr lang="en-US" altLang="zh-CN" sz="3200" i="1">
                              <a:latin typeface="Cambria Math" panose="02040503050406030204"/>
                              <a:ea typeface="Cambria Math" panose="02040503050406030204"/>
                            </a:rPr>
                            <m:t>𝑣</m:t>
                          </m:r>
                          <m:r>
                            <a:rPr lang="en-US" altLang="zh-CN" sz="3200" i="1">
                              <a:latin typeface="Cambria Math" panose="02040503050406030204"/>
                              <a:ea typeface="Cambria Math" panose="02040503050406030204"/>
                            </a:rPr>
                            <m:t>|</m:t>
                          </m:r>
                          <m:sSub>
                            <m:sSubPr>
                              <m:ctrlPr>
                                <a:rPr lang="en-US" altLang="zh-CN" sz="3200" i="1">
                                  <a:latin typeface="Cambria Math" panose="02040503050406030204" pitchFamily="18" charset="0"/>
                                  <a:ea typeface="Cambria Math" panose="02040503050406030204"/>
                                </a:rPr>
                              </m:ctrlPr>
                            </m:sSubPr>
                            <m:e>
                              <m:r>
                                <a:rPr lang="en-US" altLang="zh-CN" sz="3200" i="1">
                                  <a:latin typeface="Cambria Math" panose="02040503050406030204"/>
                                  <a:ea typeface="Cambria Math" panose="02040503050406030204"/>
                                </a:rPr>
                                <m:t>𝑣</m:t>
                              </m:r>
                            </m:e>
                            <m:sub>
                              <m:r>
                                <a:rPr lang="en-US" altLang="zh-CN" sz="3200" i="1">
                                  <a:latin typeface="Cambria Math" panose="02040503050406030204"/>
                                  <a:ea typeface="Cambria Math" panose="02040503050406030204"/>
                                </a:rPr>
                                <m:t>0</m:t>
                              </m:r>
                            </m:sub>
                          </m:sSub>
                          <m:r>
                            <a:rPr lang="en-US" altLang="zh-CN" sz="3200" i="1" smtClean="0">
                              <a:latin typeface="Cambria Math" panose="02040503050406030204"/>
                              <a:ea typeface="Cambria Math" panose="02040503050406030204"/>
                            </a:rPr>
                            <m:t>)</m:t>
                          </m:r>
                        </m:num>
                        <m:den>
                          <m:r>
                            <a:rPr lang="en-US" altLang="zh-CN" sz="3200" i="1">
                              <a:latin typeface="Cambria Math" panose="02040503050406030204"/>
                              <a:ea typeface="Cambria Math" panose="02040503050406030204"/>
                            </a:rPr>
                            <m:t>1</m:t>
                          </m:r>
                          <m:r>
                            <a:rPr lang="en-US" altLang="zh-CN" sz="3200" i="1">
                              <a:latin typeface="Cambria Math" panose="02040503050406030204"/>
                              <a:ea typeface="Cambria Math" panose="02040503050406030204"/>
                            </a:rPr>
                            <m:t>+</m:t>
                          </m:r>
                          <m:r>
                            <a:rPr lang="en-US" altLang="zh-CN" sz="3200" i="1">
                              <a:latin typeface="Cambria Math" panose="02040503050406030204"/>
                              <a:ea typeface="Cambria Math" panose="02040503050406030204"/>
                            </a:rPr>
                            <m:t>𝑁</m:t>
                          </m:r>
                          <m:r>
                            <a:rPr lang="en-US" altLang="zh-CN" sz="3200" i="1" smtClean="0">
                              <a:latin typeface="Cambria Math" panose="02040503050406030204"/>
                              <a:ea typeface="Cambria Math" panose="02040503050406030204"/>
                            </a:rPr>
                            <m:t>(</m:t>
                          </m:r>
                          <m:r>
                            <a:rPr lang="en-US" altLang="zh-CN" sz="3200" i="1">
                              <a:latin typeface="Cambria Math" panose="02040503050406030204"/>
                              <a:ea typeface="Cambria Math" panose="02040503050406030204"/>
                            </a:rPr>
                            <m:t>𝑣</m:t>
                          </m:r>
                          <m:r>
                            <a:rPr lang="en-US" altLang="zh-CN" sz="3200" i="1" smtClean="0">
                              <a:latin typeface="Cambria Math" panose="02040503050406030204"/>
                              <a:ea typeface="Cambria Math" panose="02040503050406030204"/>
                            </a:rPr>
                            <m:t>)</m:t>
                          </m:r>
                        </m:den>
                      </m:f>
                    </m:oMath>
                  </m:oMathPara>
                </a14:m>
                <a:endParaRPr lang="zh-CN" altLang="en-US" sz="3200" dirty="0">
                  <a:ea typeface="黑体" panose="02010609060101010101" pitchFamily="49" charset="-122"/>
                </a:endParaRPr>
              </a:p>
            </p:txBody>
          </p:sp>
        </mc:Choice>
        <mc:Fallback>
          <p:sp>
            <p:nvSpPr>
              <p:cNvPr id="4" name="TextBox 3"/>
              <p:cNvSpPr txBox="1">
                <a:spLocks noRot="1" noChangeAspect="1" noMove="1" noResize="1" noEditPoints="1" noAdjustHandles="1" noChangeArrowheads="1" noChangeShapeType="1" noTextEdit="1"/>
              </p:cNvSpPr>
              <p:nvPr/>
            </p:nvSpPr>
            <p:spPr>
              <a:xfrm>
                <a:off x="4459470" y="2725202"/>
                <a:ext cx="3254481" cy="1117678"/>
              </a:xfrm>
              <a:prstGeom prst="rect">
                <a:avLst/>
              </a:prstGeom>
              <a:blipFill rotWithShape="1">
                <a:blip r:embed="rId2"/>
                <a:stretch>
                  <a:fillRect l="-15" t="-37" r="19" b="44"/>
                </a:stretch>
              </a:blipFill>
            </p:spPr>
            <p:txBody>
              <a:bodyPr/>
              <a:lstStyle/>
              <a:p>
                <a:r>
                  <a:rPr lang="zh-CN" alt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AlphaGo</a:t>
            </a:r>
            <a:r>
              <a:rPr lang="zh-CN" altLang="en-US" dirty="0"/>
              <a:t>算法解读：策略网络和价值网络</a:t>
            </a:r>
            <a:endParaRPr lang="zh-CN" altLang="en-US" dirty="0"/>
          </a:p>
        </p:txBody>
      </p:sp>
      <p:pic>
        <p:nvPicPr>
          <p:cNvPr id="4" name="Picture 4" descr="Screen Shot 2016-09-21 at 1.07.21 PM.png"/>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18306" y="750076"/>
            <a:ext cx="11355388" cy="4375027"/>
          </a:xfrm>
          <a:prstGeom prst="rect">
            <a:avLst/>
          </a:prstGeom>
        </p:spPr>
      </p:pic>
      <p:grpSp>
        <p:nvGrpSpPr>
          <p:cNvPr id="5" name="组合 4"/>
          <p:cNvGrpSpPr/>
          <p:nvPr/>
        </p:nvGrpSpPr>
        <p:grpSpPr>
          <a:xfrm>
            <a:off x="455695" y="4921903"/>
            <a:ext cx="11125940" cy="1654368"/>
            <a:chOff x="253280" y="3713548"/>
            <a:chExt cx="8344455" cy="1240776"/>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280" y="4171084"/>
              <a:ext cx="2486025"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63" y="3858949"/>
              <a:ext cx="26860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2343" y="4171084"/>
              <a:ext cx="17907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19"/>
            <p:cNvSpPr>
              <a:spLocks noChangeArrowheads="1"/>
            </p:cNvSpPr>
            <p:nvPr/>
          </p:nvSpPr>
          <p:spPr bwMode="auto">
            <a:xfrm>
              <a:off x="7110446" y="3713548"/>
              <a:ext cx="1487289" cy="290801"/>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glow>
                <a:srgbClr val="FFFFFF"/>
              </a:glow>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457200" indent="-457200" algn="ctr" defTabSz="1219200" fontAlgn="base">
                <a:lnSpc>
                  <a:spcPct val="90000"/>
                </a:lnSpc>
                <a:spcBef>
                  <a:spcPct val="20000"/>
                </a:spcBef>
                <a:spcAft>
                  <a:spcPct val="0"/>
                </a:spcAft>
                <a:buClr>
                  <a:srgbClr val="808080"/>
                </a:buClr>
                <a:buSzPct val="75000"/>
                <a:defRPr/>
              </a:pPr>
              <a:r>
                <a:rPr lang="zh-CN" altLang="en-US" sz="2135" b="1" kern="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策略网络计算</a:t>
              </a:r>
              <a:endParaRPr lang="zh-CN" altLang="en-US" sz="2135" b="1" kern="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10" name="直接箭头连接符 9"/>
            <p:cNvCxnSpPr/>
            <p:nvPr/>
          </p:nvCxnSpPr>
          <p:spPr>
            <a:xfrm flipH="1">
              <a:off x="7635834" y="4029765"/>
              <a:ext cx="337209" cy="2928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19"/>
            <p:cNvSpPr>
              <a:spLocks noChangeArrowheads="1"/>
            </p:cNvSpPr>
            <p:nvPr/>
          </p:nvSpPr>
          <p:spPr bwMode="auto">
            <a:xfrm>
              <a:off x="4957544" y="3865948"/>
              <a:ext cx="1526384" cy="290801"/>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glow>
                <a:srgbClr val="FFFFFF"/>
              </a:glow>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wrap="square" anchor="ctr">
              <a:spAutoFit/>
            </a:bodyPr>
            <a:lstStyle/>
            <a:p>
              <a:pPr marL="457200" indent="-457200" algn="ctr" defTabSz="1219200" fontAlgn="base">
                <a:lnSpc>
                  <a:spcPct val="90000"/>
                </a:lnSpc>
                <a:spcBef>
                  <a:spcPct val="20000"/>
                </a:spcBef>
                <a:spcAft>
                  <a:spcPct val="0"/>
                </a:spcAft>
                <a:buClr>
                  <a:srgbClr val="808080"/>
                </a:buClr>
                <a:buSzPct val="75000"/>
                <a:defRPr/>
              </a:pPr>
              <a:r>
                <a:rPr lang="zh-CN" altLang="en-US" sz="2135" b="1" kern="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价值网络计算</a:t>
              </a:r>
              <a:endParaRPr lang="zh-CN" altLang="en-US" sz="2135" b="1" kern="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12" name="直接箭头连接符 11"/>
            <p:cNvCxnSpPr/>
            <p:nvPr/>
          </p:nvCxnSpPr>
          <p:spPr>
            <a:xfrm flipH="1">
              <a:off x="5401604" y="4183031"/>
              <a:ext cx="337209" cy="2928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AlphaGo</a:t>
            </a:r>
            <a:r>
              <a:rPr lang="zh-CN" altLang="en-US" dirty="0"/>
              <a:t>算法解读</a:t>
            </a:r>
            <a:endParaRPr lang="zh-CN" altLang="en-US" dirty="0"/>
          </a:p>
        </p:txBody>
      </p:sp>
      <p:pic>
        <p:nvPicPr>
          <p:cNvPr id="4" name="Picture 3" descr="Screen Shot 2016-09-21 at 1.26.06 PM.png"/>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18306" y="735991"/>
            <a:ext cx="11355388" cy="5753508"/>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AlphaGo</a:t>
            </a:r>
            <a:r>
              <a:rPr lang="zh-CN" altLang="en-US" dirty="0"/>
              <a:t>算法解读：</a:t>
            </a:r>
            <a:r>
              <a:rPr lang="en-US" altLang="zh-CN" dirty="0"/>
              <a:t>AlphaGo Zero (</a:t>
            </a:r>
            <a:r>
              <a:rPr lang="zh-CN" altLang="en-US" dirty="0"/>
              <a:t>一张白纸绘蓝图</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a:t>经过</a:t>
            </a:r>
            <a:r>
              <a:rPr lang="en-US" altLang="zh-CN" dirty="0"/>
              <a:t>40</a:t>
            </a:r>
            <a:r>
              <a:rPr lang="zh-CN" altLang="en-US" dirty="0"/>
              <a:t>天训练后，</a:t>
            </a:r>
            <a:r>
              <a:rPr lang="en-US" altLang="zh-CN" dirty="0"/>
              <a:t>Zero</a:t>
            </a:r>
            <a:r>
              <a:rPr lang="zh-CN" altLang="en-US" dirty="0"/>
              <a:t>总计运行约</a:t>
            </a:r>
            <a:r>
              <a:rPr lang="en-US" altLang="zh-CN" dirty="0"/>
              <a:t>2900</a:t>
            </a:r>
            <a:r>
              <a:rPr lang="zh-CN" altLang="en-US" dirty="0"/>
              <a:t>万次自我对弈，得以击败</a:t>
            </a:r>
            <a:r>
              <a:rPr lang="en-US" altLang="zh-CN" dirty="0"/>
              <a:t>AlphaGo Master</a:t>
            </a:r>
            <a:r>
              <a:rPr lang="zh-CN" altLang="en-US" dirty="0"/>
              <a:t>，比分为</a:t>
            </a:r>
            <a:r>
              <a:rPr lang="en-US" altLang="zh-CN" dirty="0"/>
              <a:t>89</a:t>
            </a:r>
            <a:r>
              <a:rPr lang="zh-CN" altLang="en-US" dirty="0"/>
              <a:t>比</a:t>
            </a:r>
            <a:r>
              <a:rPr lang="en-US" altLang="zh-CN" dirty="0"/>
              <a:t>11</a:t>
            </a:r>
            <a:endParaRPr lang="en-US" altLang="zh-CN" dirty="0"/>
          </a:p>
          <a:p>
            <a:pPr lvl="1"/>
            <a:r>
              <a:rPr lang="zh-CN" altLang="en-US" dirty="0"/>
              <a:t>不需要人类选手对决的棋面进行训练</a:t>
            </a:r>
            <a:endParaRPr lang="zh-CN" altLang="en-US" dirty="0"/>
          </a:p>
          <a:p>
            <a:pPr lvl="1"/>
            <a:r>
              <a:rPr lang="zh-CN" altLang="en-US" dirty="0"/>
              <a:t>策略网络和价值网络合并</a:t>
            </a:r>
            <a:endParaRPr lang="zh-CN" altLang="en-US" dirty="0"/>
          </a:p>
          <a:p>
            <a:pPr lvl="1"/>
            <a:r>
              <a:rPr lang="zh-CN" altLang="en-US" dirty="0"/>
              <a:t>深度残差网络</a:t>
            </a:r>
            <a:endParaRPr lang="zh-CN" altLang="en-US" dirty="0"/>
          </a:p>
          <a:p>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3275" y="1932314"/>
            <a:ext cx="8477915" cy="4259271"/>
          </a:xfrm>
          <a:prstGeom prst="rect">
            <a:avLst/>
          </a:prstGeom>
        </p:spPr>
      </p:pic>
      <p:sp>
        <p:nvSpPr>
          <p:cNvPr id="5" name="矩形 4"/>
          <p:cNvSpPr/>
          <p:nvPr/>
        </p:nvSpPr>
        <p:spPr>
          <a:xfrm>
            <a:off x="284201" y="6191585"/>
            <a:ext cx="11194524" cy="369332"/>
          </a:xfrm>
          <a:prstGeom prst="rect">
            <a:avLst/>
          </a:prstGeom>
        </p:spPr>
        <p:txBody>
          <a:bodyPr wrap="square">
            <a:spAutoFit/>
          </a:bodyPr>
          <a:lstStyle/>
          <a:p>
            <a:pPr algn="ctr"/>
            <a:r>
              <a:rPr lang="en-US" altLang="zh-CN" dirty="0">
                <a:latin typeface="Times New Roman" panose="02020603050405020304" pitchFamily="16" charset="0"/>
                <a:cs typeface="Times New Roman" panose="02020603050405020304" pitchFamily="16" charset="0"/>
              </a:rPr>
              <a:t>Mastering the game of Go without human knowledge, </a:t>
            </a:r>
            <a:r>
              <a:rPr lang="en-US" altLang="zh-CN" b="1" i="1" dirty="0">
                <a:solidFill>
                  <a:srgbClr val="0070C0"/>
                </a:solidFill>
                <a:latin typeface="Times New Roman" panose="02020603050405020304" pitchFamily="16" charset="0"/>
                <a:cs typeface="Times New Roman" panose="02020603050405020304" pitchFamily="16" charset="0"/>
              </a:rPr>
              <a:t>Nature</a:t>
            </a:r>
            <a:r>
              <a:rPr lang="en-US" altLang="zh-CN" dirty="0">
                <a:latin typeface="Times New Roman" panose="02020603050405020304" pitchFamily="16" charset="0"/>
                <a:cs typeface="Times New Roman" panose="02020603050405020304" pitchFamily="16" charset="0"/>
              </a:rPr>
              <a:t>, volume 550, pages 354–359, 2017 </a:t>
            </a:r>
            <a:endParaRPr lang="zh-CN" altLang="en-US" dirty="0">
              <a:latin typeface="Times New Roman" panose="02020603050405020304" pitchFamily="16" charset="0"/>
              <a:cs typeface="Times New Roman" panose="02020603050405020304" pitchFamily="1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4" name="TextBox 3"/>
          <p:cNvSpPr txBox="1">
            <a:spLocks noGrp="1"/>
          </p:cNvSpPr>
          <p:nvPr>
            <p:ph idx="1"/>
          </p:nvPr>
        </p:nvSpPr>
        <p:spPr>
          <a:xfrm>
            <a:off x="393700" y="788988"/>
            <a:ext cx="11355388" cy="3624069"/>
          </a:xfrm>
          <a:prstGeom prst="rect">
            <a:avLst/>
          </a:prstGeom>
          <a:solidFill>
            <a:schemeClr val="bg1"/>
          </a:solidFill>
        </p:spPr>
        <p:txBody>
          <a:bodyPr wrap="square" rtlCol="0">
            <a:spAutoFit/>
          </a:bodyPr>
          <a:lstStyle/>
          <a:p>
            <a:pPr marL="0" indent="0" algn="ctr">
              <a:buNone/>
            </a:pPr>
            <a:endParaRPr lang="en-US" altLang="zh-CN" sz="9600" dirty="0">
              <a:ln w="0"/>
              <a:effectLst>
                <a:outerShdw blurRad="38100" dist="19050" dir="2700000" algn="tl" rotWithShape="0">
                  <a:schemeClr val="dk1">
                    <a:alpha val="40000"/>
                  </a:schemeClr>
                </a:outerShdw>
              </a:effectLst>
            </a:endParaRPr>
          </a:p>
          <a:p>
            <a:pPr marL="0" indent="0" algn="ctr">
              <a:buNone/>
            </a:pPr>
            <a:r>
              <a:rPr lang="zh-CN" altLang="en-US" sz="9600" dirty="0">
                <a:ln w="0"/>
                <a:effectLst>
                  <a:outerShdw blurRad="38100" dist="19050" dir="2700000" algn="tl" rotWithShape="0">
                    <a:schemeClr val="dk1">
                      <a:alpha val="40000"/>
                    </a:schemeClr>
                  </a:outerShdw>
                </a:effectLst>
              </a:rPr>
              <a:t>谢谢</a:t>
            </a:r>
            <a:r>
              <a:rPr lang="en-US" altLang="zh-CN" sz="9600" dirty="0">
                <a:ln w="0"/>
                <a:effectLst>
                  <a:outerShdw blurRad="38100" dist="19050" dir="2700000" algn="tl" rotWithShape="0">
                    <a:schemeClr val="dk1">
                      <a:alpha val="40000"/>
                    </a:schemeClr>
                  </a:outerShdw>
                </a:effectLst>
              </a:rPr>
              <a:t>!</a:t>
            </a:r>
            <a:endParaRPr lang="en-US" altLang="zh-CN" sz="9600" dirty="0">
              <a:ln w="0"/>
              <a:effectLst>
                <a:outerShdw blurRad="38100" dist="19050" dir="2700000" algn="tl" rotWithShape="0">
                  <a:schemeClr val="dk1">
                    <a:alpha val="40000"/>
                  </a:scheme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endParaRPr lang="zh-CN" altLang="en-US" dirty="0"/>
          </a:p>
        </p:txBody>
      </p:sp>
      <p:sp>
        <p:nvSpPr>
          <p:cNvPr id="3" name="内容占位符 2"/>
          <p:cNvSpPr>
            <a:spLocks noGrp="1"/>
          </p:cNvSpPr>
          <p:nvPr>
            <p:ph idx="1"/>
          </p:nvPr>
        </p:nvSpPr>
        <p:spPr/>
        <p:txBody>
          <a:bodyPr/>
          <a:lstStyle/>
          <a:p>
            <a:r>
              <a:rPr lang="zh-CN" altLang="en-US" dirty="0"/>
              <a:t>搜索算法基础</a:t>
            </a:r>
            <a:endParaRPr lang="en-US" altLang="zh-CN" dirty="0"/>
          </a:p>
          <a:p>
            <a:r>
              <a:rPr lang="zh-CN" altLang="en-US" dirty="0"/>
              <a:t>启发式搜索</a:t>
            </a:r>
            <a:endParaRPr lang="en-US" altLang="zh-CN" dirty="0"/>
          </a:p>
          <a:p>
            <a:r>
              <a:rPr lang="zh-CN" altLang="en-US" dirty="0">
                <a:solidFill>
                  <a:srgbClr val="0062AC"/>
                </a:solidFill>
              </a:rPr>
              <a:t>对抗搜索</a:t>
            </a:r>
            <a:endParaRPr lang="en-US" altLang="zh-CN" dirty="0"/>
          </a:p>
          <a:p>
            <a:r>
              <a:rPr lang="zh-CN" altLang="en-US" dirty="0"/>
              <a:t>蒙特卡洛树搜索</a:t>
            </a:r>
            <a:endParaRPr lang="zh-CN" altLang="en-US" dirty="0"/>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endParaRPr lang="zh-CN" altLang="en-US" dirty="0"/>
          </a:p>
        </p:txBody>
      </p:sp>
      <p:sp>
        <p:nvSpPr>
          <p:cNvPr id="3" name="内容占位符 2"/>
          <p:cNvSpPr>
            <a:spLocks noGrp="1"/>
          </p:cNvSpPr>
          <p:nvPr>
            <p:ph idx="1"/>
          </p:nvPr>
        </p:nvSpPr>
        <p:spPr/>
        <p:txBody>
          <a:bodyPr/>
          <a:lstStyle/>
          <a:p>
            <a:r>
              <a:rPr lang="zh-CN" altLang="en-US" dirty="0"/>
              <a:t>对抗搜索</a:t>
            </a:r>
            <a:r>
              <a:rPr lang="en-US" altLang="zh-CN" dirty="0"/>
              <a:t>(Adversarial Search)</a:t>
            </a:r>
            <a:r>
              <a:rPr lang="zh-CN" altLang="en-US" dirty="0"/>
              <a:t>也称为博弈搜索</a:t>
            </a:r>
            <a:r>
              <a:rPr lang="en-US" altLang="zh-CN" dirty="0"/>
              <a:t>(Game Search)</a:t>
            </a:r>
            <a:endParaRPr lang="en-US" altLang="zh-CN" dirty="0"/>
          </a:p>
          <a:p>
            <a:r>
              <a:rPr lang="zh-CN" altLang="en-US" dirty="0"/>
              <a:t>在一个竞争的环境中，智能体</a:t>
            </a:r>
            <a:r>
              <a:rPr lang="en-US" altLang="zh-CN" dirty="0"/>
              <a:t>(agents)</a:t>
            </a:r>
            <a:r>
              <a:rPr lang="zh-CN" altLang="en-US" dirty="0"/>
              <a:t>之间通过竞争实现相反的利益，一方</a:t>
            </a:r>
            <a:r>
              <a:rPr lang="zh-CN" altLang="en-US" dirty="0">
                <a:solidFill>
                  <a:srgbClr val="C00000"/>
                </a:solidFill>
              </a:rPr>
              <a:t>最大化</a:t>
            </a:r>
            <a:r>
              <a:rPr lang="zh-CN" altLang="en-US" dirty="0"/>
              <a:t>这个利益，另外一方</a:t>
            </a:r>
            <a:r>
              <a:rPr lang="zh-CN" altLang="en-US" dirty="0">
                <a:solidFill>
                  <a:srgbClr val="C00000"/>
                </a:solidFill>
              </a:rPr>
              <a:t>最小化</a:t>
            </a:r>
            <a:r>
              <a:rPr lang="zh-CN" altLang="en-US" dirty="0"/>
              <a:t>这个利益。</a:t>
            </a:r>
            <a:endParaRPr lang="zh-CN" altLang="en-US" dirty="0"/>
          </a:p>
          <a:p>
            <a:endParaRPr lang="zh-CN" altLang="en-US" dirty="0"/>
          </a:p>
        </p:txBody>
      </p:sp>
      <p:sp>
        <p:nvSpPr>
          <p:cNvPr id="4" name="圆角矩形 19"/>
          <p:cNvSpPr/>
          <p:nvPr/>
        </p:nvSpPr>
        <p:spPr bwMode="auto">
          <a:xfrm>
            <a:off x="1503712" y="3522591"/>
            <a:ext cx="580493" cy="1713608"/>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anose="020B0503020204020204" pitchFamily="34" charset="-122"/>
                <a:ea typeface="微软雅黑" panose="020B0503020204020204" pitchFamily="34" charset="-122"/>
              </a:rPr>
              <a:t>智</a:t>
            </a:r>
            <a:endParaRPr lang="en-US" altLang="zh-CN"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anose="020B0503020204020204" pitchFamily="34" charset="-122"/>
              <a:ea typeface="微软雅黑" panose="020B0503020204020204" pitchFamily="34" charset="-122"/>
            </a:endParaRPr>
          </a:p>
          <a:p>
            <a:pPr algn="ctr">
              <a:buFont typeface="Arial" panose="020B0604020202020204" pitchFamily="34" charset="0"/>
              <a:buNone/>
              <a:defRPr/>
            </a:pPr>
            <a:r>
              <a:rPr lang="zh-CN" altLang="en-US"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anose="020B0503020204020204" pitchFamily="34" charset="-122"/>
                <a:ea typeface="微软雅黑" panose="020B0503020204020204" pitchFamily="34" charset="-122"/>
              </a:rPr>
              <a:t>能</a:t>
            </a:r>
            <a:endParaRPr lang="en-US" altLang="zh-CN"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anose="020B0503020204020204" pitchFamily="34" charset="-122"/>
              <a:ea typeface="微软雅黑" panose="020B0503020204020204" pitchFamily="34" charset="-122"/>
            </a:endParaRPr>
          </a:p>
          <a:p>
            <a:pPr algn="ctr">
              <a:buFont typeface="Arial" panose="020B0604020202020204" pitchFamily="34" charset="0"/>
              <a:buNone/>
              <a:defRPr/>
            </a:pPr>
            <a:r>
              <a:rPr lang="zh-CN" altLang="en-US"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anose="020B0503020204020204" pitchFamily="34" charset="-122"/>
                <a:ea typeface="微软雅黑" panose="020B0503020204020204" pitchFamily="34" charset="-122"/>
              </a:rPr>
              <a:t>体</a:t>
            </a:r>
            <a:endParaRPr lang="zh-CN" altLang="en-US"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anose="020B0503020204020204" pitchFamily="34" charset="-122"/>
              <a:ea typeface="微软雅黑" panose="020B0503020204020204" pitchFamily="34" charset="-122"/>
            </a:endParaRPr>
          </a:p>
        </p:txBody>
      </p:sp>
      <p:sp>
        <p:nvSpPr>
          <p:cNvPr id="5" name="圆角矩形 95"/>
          <p:cNvSpPr/>
          <p:nvPr/>
        </p:nvSpPr>
        <p:spPr bwMode="auto">
          <a:xfrm>
            <a:off x="4745812" y="3922250"/>
            <a:ext cx="2652563" cy="892175"/>
          </a:xfrm>
          <a:prstGeom prst="roundRect">
            <a:avLst>
              <a:gd name="adj" fmla="val 16667"/>
            </a:avLst>
          </a:prstGeom>
          <a:solidFill>
            <a:srgbClr val="FF0000"/>
          </a:solidFill>
          <a:ln w="9525">
            <a:solidFill>
              <a:schemeClr val="accent2"/>
            </a:solidFill>
            <a:round/>
          </a:ln>
          <a:effectLst/>
        </p:spPr>
        <p:txBody>
          <a:bodyPr wrap="none" tIns="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defRPr/>
            </a:pPr>
            <a:r>
              <a:rPr lang="zh-CN" altLang="en-US" sz="2665"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目标</a:t>
            </a:r>
            <a:endParaRPr lang="en-US" altLang="zh-CN" sz="2665"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p:txBody>
      </p:sp>
      <p:sp>
        <p:nvSpPr>
          <p:cNvPr id="7" name="上箭头 8"/>
          <p:cNvSpPr/>
          <p:nvPr/>
        </p:nvSpPr>
        <p:spPr>
          <a:xfrm rot="5400000">
            <a:off x="3080829" y="3138620"/>
            <a:ext cx="716311" cy="245943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 name="矩形 8"/>
          <p:cNvSpPr/>
          <p:nvPr/>
        </p:nvSpPr>
        <p:spPr>
          <a:xfrm>
            <a:off x="2375884" y="4115240"/>
            <a:ext cx="1723549"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最大化利益</a:t>
            </a:r>
            <a:endParaRPr lang="zh-CN" altLang="en-US" sz="2400" dirty="0">
              <a:latin typeface="黑体" panose="02010609060101010101" pitchFamily="49" charset="-122"/>
              <a:ea typeface="黑体" panose="02010609060101010101" pitchFamily="49" charset="-122"/>
            </a:endParaRPr>
          </a:p>
        </p:txBody>
      </p:sp>
      <p:sp>
        <p:nvSpPr>
          <p:cNvPr id="11" name="圆角矩形 19"/>
          <p:cNvSpPr/>
          <p:nvPr/>
        </p:nvSpPr>
        <p:spPr bwMode="auto">
          <a:xfrm>
            <a:off x="10012026" y="3511534"/>
            <a:ext cx="580493" cy="1713608"/>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anose="020B0503020204020204" pitchFamily="34" charset="-122"/>
                <a:ea typeface="微软雅黑" panose="020B0503020204020204" pitchFamily="34" charset="-122"/>
              </a:rPr>
              <a:t>对</a:t>
            </a:r>
            <a:endParaRPr lang="en-US" altLang="zh-CN"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anose="020B0503020204020204" pitchFamily="34" charset="-122"/>
              <a:ea typeface="微软雅黑" panose="020B0503020204020204" pitchFamily="34" charset="-122"/>
            </a:endParaRPr>
          </a:p>
          <a:p>
            <a:pPr algn="ctr">
              <a:buFont typeface="Arial" panose="020B0604020202020204" pitchFamily="34" charset="0"/>
              <a:buNone/>
              <a:defRPr/>
            </a:pPr>
            <a:r>
              <a:rPr lang="zh-CN" altLang="en-US"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anose="020B0503020204020204" pitchFamily="34" charset="-122"/>
                <a:ea typeface="微软雅黑" panose="020B0503020204020204" pitchFamily="34" charset="-122"/>
              </a:rPr>
              <a:t>手</a:t>
            </a:r>
            <a:endParaRPr lang="zh-CN" altLang="en-US"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anose="020B0503020204020204" pitchFamily="34" charset="-122"/>
              <a:ea typeface="微软雅黑" panose="020B0503020204020204" pitchFamily="34" charset="-122"/>
            </a:endParaRPr>
          </a:p>
        </p:txBody>
      </p:sp>
      <p:sp>
        <p:nvSpPr>
          <p:cNvPr id="12" name="上箭头 8"/>
          <p:cNvSpPr/>
          <p:nvPr/>
        </p:nvSpPr>
        <p:spPr>
          <a:xfrm rot="16200000">
            <a:off x="8313240" y="3097696"/>
            <a:ext cx="716311" cy="245943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 name="矩形 12"/>
          <p:cNvSpPr/>
          <p:nvPr/>
        </p:nvSpPr>
        <p:spPr>
          <a:xfrm>
            <a:off x="8039565" y="4096580"/>
            <a:ext cx="1723549"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最小化利益</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对抗搜索：主要内容</a:t>
            </a:r>
            <a:endParaRPr lang="zh-CN" altLang="en-US" dirty="0"/>
          </a:p>
        </p:txBody>
      </p:sp>
      <p:sp>
        <p:nvSpPr>
          <p:cNvPr id="3" name="内容占位符 2"/>
          <p:cNvSpPr>
            <a:spLocks noGrp="1"/>
          </p:cNvSpPr>
          <p:nvPr>
            <p:ph idx="1"/>
          </p:nvPr>
        </p:nvSpPr>
        <p:spPr/>
        <p:txBody>
          <a:bodyPr/>
          <a:lstStyle/>
          <a:p>
            <a:r>
              <a:rPr lang="zh-CN" altLang="en-US" dirty="0"/>
              <a:t>最小最大搜索</a:t>
            </a:r>
            <a:r>
              <a:rPr lang="en-US" altLang="zh-CN" dirty="0"/>
              <a:t>(Minimax Search)</a:t>
            </a:r>
            <a:endParaRPr lang="en-US" altLang="zh-CN" dirty="0"/>
          </a:p>
          <a:p>
            <a:pPr lvl="1"/>
            <a:r>
              <a:rPr lang="zh-CN" altLang="en-US" dirty="0"/>
              <a:t>最小最大搜索是在对抗搜索中最为基本的一种让玩家来计算最优策略的方法</a:t>
            </a:r>
            <a:endParaRPr lang="en-US" altLang="zh-CN" dirty="0"/>
          </a:p>
          <a:p>
            <a:r>
              <a:rPr lang="en-US" altLang="zh-CN" dirty="0"/>
              <a:t>Alpha-Beta</a:t>
            </a:r>
            <a:r>
              <a:rPr lang="zh-CN" altLang="en-US" dirty="0"/>
              <a:t>剪枝搜索</a:t>
            </a:r>
            <a:r>
              <a:rPr lang="en-US" altLang="zh-CN" dirty="0"/>
              <a:t>(Pruning Search)</a:t>
            </a:r>
            <a:endParaRPr lang="en-US" altLang="zh-CN" dirty="0"/>
          </a:p>
          <a:p>
            <a:pPr lvl="1"/>
            <a:r>
              <a:rPr lang="zh-CN" altLang="en-US" dirty="0"/>
              <a:t>一种对最小最大搜索进行改进的算法，即在搜索过程中可剪除无需搜索的分支节点，且不影响搜索结果。</a:t>
            </a:r>
            <a:endParaRPr lang="en-US" altLang="zh-CN" dirty="0"/>
          </a:p>
          <a:p>
            <a:r>
              <a:rPr lang="zh-CN" altLang="en-US" dirty="0"/>
              <a:t>蒙特卡洛树搜索</a:t>
            </a:r>
            <a:r>
              <a:rPr lang="en-US" altLang="zh-CN" dirty="0"/>
              <a:t>(Monte-Carlo Tree Search)</a:t>
            </a:r>
            <a:endParaRPr lang="en-US" altLang="zh-CN" dirty="0"/>
          </a:p>
          <a:p>
            <a:pPr lvl="1"/>
            <a:r>
              <a:rPr lang="zh-CN" altLang="en-US" dirty="0"/>
              <a:t>通过采样而非穷举方法来实现搜索。</a:t>
            </a:r>
            <a:endParaRPr lang="zh-CN" altLang="en-US" dirty="0"/>
          </a:p>
          <a:p>
            <a:endParaRPr lang="zh-CN" altLang="en-US" dirty="0"/>
          </a:p>
        </p:txBody>
      </p:sp>
    </p:spTree>
  </p:cSld>
  <p:clrMapOvr>
    <a:masterClrMapping/>
  </p:clrMapOvr>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RAINPROBLEM" val="ProblemBullet"/>
  <p:tag name="RAINPROBLEMTYPE" val="MultipleChoice"/>
  <p:tag name="RAINBULLET" val="Wrong"/>
</p:tagLst>
</file>

<file path=ppt/tags/tag11.xml><?xml version="1.0" encoding="utf-8"?>
<p:tagLst xmlns:p="http://schemas.openxmlformats.org/presentationml/2006/main">
  <p:tag name="RAINPROBLEM" val="ProblemSubmit"/>
  <p:tag name="RAINPROBLEMTYPE" val="MultipleChoice"/>
</p:tagLst>
</file>

<file path=ppt/tags/tag12.xml><?xml version="1.0" encoding="utf-8"?>
<p:tagLst xmlns:p="http://schemas.openxmlformats.org/presentationml/2006/main">
  <p:tag name="RAINPROBLEMTYPE" val="ProblemTypeMarker"/>
</p:tagLst>
</file>

<file path=ppt/tags/tag13.xml><?xml version="1.0" encoding="utf-8"?>
<p:tagLst xmlns:p="http://schemas.openxmlformats.org/presentationml/2006/main">
  <p:tag name="RAINPROBLEMTYPE" val="ProblemTypeMarker"/>
</p:tagLst>
</file>

<file path=ppt/tags/tag14.xml><?xml version="1.0" encoding="utf-8"?>
<p:tagLst xmlns:p="http://schemas.openxmlformats.org/presentationml/2006/main">
  <p:tag name="RAINPROBLEMTYPE" val="ProblemTypeMarker"/>
</p:tagLst>
</file>

<file path=ppt/tags/tag15.xml><?xml version="1.0" encoding="utf-8"?>
<p:tagLst xmlns:p="http://schemas.openxmlformats.org/presentationml/2006/main">
  <p:tag name="RAINPROBLEMTYPE" val="ProblemTypeMarker"/>
</p:tagLst>
</file>

<file path=ppt/tags/tag16.xml><?xml version="1.0" encoding="utf-8"?>
<p:tagLst xmlns:p="http://schemas.openxmlformats.org/presentationml/2006/main">
  <p:tag name="RAINPROBLEMTYPE" val="ProblemTypeMarker"/>
</p:tagLst>
</file>

<file path=ppt/tags/tag17.xml><?xml version="1.0" encoding="utf-8"?>
<p:tagLst xmlns:p="http://schemas.openxmlformats.org/presentationml/2006/main">
  <p:tag name="RAINPROBLEM" val="ProblemSetting"/>
  <p:tag name="RAINPROBLEMTYPE" val="MultipleChoice"/>
</p:tagLst>
</file>

<file path=ppt/tags/tag18.xml><?xml version="1.0" encoding="utf-8"?>
<p:tagLst xmlns:p="http://schemas.openxmlformats.org/presentationml/2006/main">
  <p:tag name="RAINPROBLEM" val="MultipleChoice"/>
  <p:tag name="PROBLEMSCORE" val="1.0"/>
</p:tagLst>
</file>

<file path=ppt/tags/tag19.xml><?xml version="1.0" encoding="utf-8"?>
<p:tagLst xmlns:p="http://schemas.openxmlformats.org/presentationml/2006/main">
  <p:tag name="RAINPROBLEM" val="ProblemBody"/>
</p:tagLst>
</file>

<file path=ppt/tags/tag2.xml><?xml version="1.0" encoding="utf-8"?>
<p:tagLst xmlns:p="http://schemas.openxmlformats.org/presentationml/2006/main">
  <p:tag name="RAINPROBLEM" val="ProblemBody"/>
</p:tagLst>
</file>

<file path=ppt/tags/tag20.xml><?xml version="1.0" encoding="utf-8"?>
<p:tagLst xmlns:p="http://schemas.openxmlformats.org/presentationml/2006/main">
  <p:tag name="RAINPROBLEM" val="ProblemItem"/>
</p:tagLst>
</file>

<file path=ppt/tags/tag21.xml><?xml version="1.0" encoding="utf-8"?>
<p:tagLst xmlns:p="http://schemas.openxmlformats.org/presentationml/2006/main">
  <p:tag name="RAINPROBLEM" val="ProblemBullet"/>
  <p:tag name="RAINPROBLEMTYPE" val="MultipleChoice"/>
  <p:tag name="RAINBULLET" val="Wrong"/>
</p:tagLst>
</file>

<file path=ppt/tags/tag22.xml><?xml version="1.0" encoding="utf-8"?>
<p:tagLst xmlns:p="http://schemas.openxmlformats.org/presentationml/2006/main">
  <p:tag name="RAINPROBLEM" val="ProblemItem"/>
</p:tagLst>
</file>

<file path=ppt/tags/tag23.xml><?xml version="1.0" encoding="utf-8"?>
<p:tagLst xmlns:p="http://schemas.openxmlformats.org/presentationml/2006/main">
  <p:tag name="RAINPROBLEM" val="ProblemBullet"/>
  <p:tag name="RAINPROBLEMTYPE" val="MultipleChoice"/>
  <p:tag name="RAINBULLET" val="Wrong"/>
</p:tagLst>
</file>

<file path=ppt/tags/tag24.xml><?xml version="1.0" encoding="utf-8"?>
<p:tagLst xmlns:p="http://schemas.openxmlformats.org/presentationml/2006/main">
  <p:tag name="RAINPROBLEM" val="ProblemItem"/>
</p:tagLst>
</file>

<file path=ppt/tags/tag25.xml><?xml version="1.0" encoding="utf-8"?>
<p:tagLst xmlns:p="http://schemas.openxmlformats.org/presentationml/2006/main">
  <p:tag name="RAINPROBLEM" val="ProblemBullet"/>
  <p:tag name="RAINPROBLEMTYPE" val="MultipleChoice"/>
  <p:tag name="RAINBULLET" val="Wrong"/>
</p:tagLst>
</file>

<file path=ppt/tags/tag26.xml><?xml version="1.0" encoding="utf-8"?>
<p:tagLst xmlns:p="http://schemas.openxmlformats.org/presentationml/2006/main">
  <p:tag name="RAINPROBLEM" val="ProblemItem"/>
</p:tagLst>
</file>

<file path=ppt/tags/tag27.xml><?xml version="1.0" encoding="utf-8"?>
<p:tagLst xmlns:p="http://schemas.openxmlformats.org/presentationml/2006/main">
  <p:tag name="RAINPROBLEM" val="ProblemBullet"/>
  <p:tag name="RAINPROBLEMTYPE" val="MultipleChoice"/>
  <p:tag name="RAINBULLET" val="Correct"/>
</p:tagLst>
</file>

<file path=ppt/tags/tag28.xml><?xml version="1.0" encoding="utf-8"?>
<p:tagLst xmlns:p="http://schemas.openxmlformats.org/presentationml/2006/main">
  <p:tag name="RAINPROBLEM" val="ProblemSubmit"/>
  <p:tag name="RAINPROBLEMTYPE" val="MultipleChoice"/>
</p:tagLst>
</file>

<file path=ppt/tags/tag29.xml><?xml version="1.0" encoding="utf-8"?>
<p:tagLst xmlns:p="http://schemas.openxmlformats.org/presentationml/2006/main">
  <p:tag name="RAINPROBLEMTYPE" val="ProblemTypeMarker"/>
</p:tagLst>
</file>

<file path=ppt/tags/tag3.xml><?xml version="1.0" encoding="utf-8"?>
<p:tagLst xmlns:p="http://schemas.openxmlformats.org/presentationml/2006/main">
  <p:tag name="RAINPROBLEM" val="ProblemItem"/>
</p:tagLst>
</file>

<file path=ppt/tags/tag30.xml><?xml version="1.0" encoding="utf-8"?>
<p:tagLst xmlns:p="http://schemas.openxmlformats.org/presentationml/2006/main">
  <p:tag name="RAINPROBLEMTYPE" val="ProblemTypeMarker"/>
</p:tagLst>
</file>

<file path=ppt/tags/tag31.xml><?xml version="1.0" encoding="utf-8"?>
<p:tagLst xmlns:p="http://schemas.openxmlformats.org/presentationml/2006/main">
  <p:tag name="RAINPROBLEMTYPE" val="ProblemTypeMarker"/>
</p:tagLst>
</file>

<file path=ppt/tags/tag32.xml><?xml version="1.0" encoding="utf-8"?>
<p:tagLst xmlns:p="http://schemas.openxmlformats.org/presentationml/2006/main">
  <p:tag name="RAINPROBLEMTYPE" val="ProblemTypeMarker"/>
</p:tagLst>
</file>

<file path=ppt/tags/tag33.xml><?xml version="1.0" encoding="utf-8"?>
<p:tagLst xmlns:p="http://schemas.openxmlformats.org/presentationml/2006/main">
  <p:tag name="RAINPROBLEMTYPE" val="ProblemTypeMarker"/>
</p:tagLst>
</file>

<file path=ppt/tags/tag34.xml><?xml version="1.0" encoding="utf-8"?>
<p:tagLst xmlns:p="http://schemas.openxmlformats.org/presentationml/2006/main">
  <p:tag name="RAINPROBLEM" val="ProblemSetting"/>
  <p:tag name="RAINPROBLEMTYPE" val="MultipleChoice"/>
</p:tagLst>
</file>

<file path=ppt/tags/tag35.xml><?xml version="1.0" encoding="utf-8"?>
<p:tagLst xmlns:p="http://schemas.openxmlformats.org/presentationml/2006/main">
  <p:tag name="RAINPROBLEM" val="MultipleChoice"/>
  <p:tag name="PROBLEMSCORE" val="1.0"/>
</p:tagLst>
</file>

<file path=ppt/tags/tag36.xml><?xml version="1.0" encoding="utf-8"?>
<p:tagLst xmlns:p="http://schemas.openxmlformats.org/presentationml/2006/main">
  <p:tag name="RAINPROBLEM" val="ProblemBody"/>
</p:tagLst>
</file>

<file path=ppt/tags/tag37.xml><?xml version="1.0" encoding="utf-8"?>
<p:tagLst xmlns:p="http://schemas.openxmlformats.org/presentationml/2006/main">
  <p:tag name="RAINPROBLEM" val="ProblemItem"/>
</p:tagLst>
</file>

<file path=ppt/tags/tag38.xml><?xml version="1.0" encoding="utf-8"?>
<p:tagLst xmlns:p="http://schemas.openxmlformats.org/presentationml/2006/main">
  <p:tag name="RAINPROBLEM" val="ProblemBullet"/>
  <p:tag name="RAINPROBLEMTYPE" val="MultipleChoice"/>
  <p:tag name="RAINBULLET" val="Correct"/>
</p:tagLst>
</file>

<file path=ppt/tags/tag39.xml><?xml version="1.0" encoding="utf-8"?>
<p:tagLst xmlns:p="http://schemas.openxmlformats.org/presentationml/2006/main">
  <p:tag name="RAINPROBLEM" val="ProblemItem"/>
</p:tagLst>
</file>

<file path=ppt/tags/tag4.xml><?xml version="1.0" encoding="utf-8"?>
<p:tagLst xmlns:p="http://schemas.openxmlformats.org/presentationml/2006/main">
  <p:tag name="RAINPROBLEM" val="ProblemBullet"/>
  <p:tag name="RAINPROBLEMTYPE" val="MultipleChoice"/>
  <p:tag name="RAINBULLET" val="Wrong"/>
</p:tagLst>
</file>

<file path=ppt/tags/tag40.xml><?xml version="1.0" encoding="utf-8"?>
<p:tagLst xmlns:p="http://schemas.openxmlformats.org/presentationml/2006/main">
  <p:tag name="RAINPROBLEM" val="ProblemBullet"/>
  <p:tag name="RAINPROBLEMTYPE" val="MultipleChoice"/>
  <p:tag name="RAINBULLET" val="Wrong"/>
</p:tagLst>
</file>

<file path=ppt/tags/tag41.xml><?xml version="1.0" encoding="utf-8"?>
<p:tagLst xmlns:p="http://schemas.openxmlformats.org/presentationml/2006/main">
  <p:tag name="RAINPROBLEM" val="ProblemItem"/>
</p:tagLst>
</file>

<file path=ppt/tags/tag42.xml><?xml version="1.0" encoding="utf-8"?>
<p:tagLst xmlns:p="http://schemas.openxmlformats.org/presentationml/2006/main">
  <p:tag name="RAINPROBLEM" val="ProblemBullet"/>
  <p:tag name="RAINPROBLEMTYPE" val="MultipleChoice"/>
  <p:tag name="RAINBULLET" val="Wrong"/>
</p:tagLst>
</file>

<file path=ppt/tags/tag43.xml><?xml version="1.0" encoding="utf-8"?>
<p:tagLst xmlns:p="http://schemas.openxmlformats.org/presentationml/2006/main">
  <p:tag name="RAINPROBLEM" val="ProblemItem"/>
</p:tagLst>
</file>

<file path=ppt/tags/tag44.xml><?xml version="1.0" encoding="utf-8"?>
<p:tagLst xmlns:p="http://schemas.openxmlformats.org/presentationml/2006/main">
  <p:tag name="RAINPROBLEM" val="ProblemBullet"/>
  <p:tag name="RAINPROBLEMTYPE" val="MultipleChoice"/>
  <p:tag name="RAINBULLET" val="Wrong"/>
</p:tagLst>
</file>

<file path=ppt/tags/tag45.xml><?xml version="1.0" encoding="utf-8"?>
<p:tagLst xmlns:p="http://schemas.openxmlformats.org/presentationml/2006/main">
  <p:tag name="RAINPROBLEM" val="ProblemSubmit"/>
  <p:tag name="RAINPROBLEMTYPE" val="MultipleChoice"/>
</p:tagLst>
</file>

<file path=ppt/tags/tag46.xml><?xml version="1.0" encoding="utf-8"?>
<p:tagLst xmlns:p="http://schemas.openxmlformats.org/presentationml/2006/main">
  <p:tag name="RAINPROBLEMTYPE" val="ProblemTypeMarker"/>
</p:tagLst>
</file>

<file path=ppt/tags/tag47.xml><?xml version="1.0" encoding="utf-8"?>
<p:tagLst xmlns:p="http://schemas.openxmlformats.org/presentationml/2006/main">
  <p:tag name="RAINPROBLEMTYPE" val="ProblemTypeMarker"/>
</p:tagLst>
</file>

<file path=ppt/tags/tag48.xml><?xml version="1.0" encoding="utf-8"?>
<p:tagLst xmlns:p="http://schemas.openxmlformats.org/presentationml/2006/main">
  <p:tag name="RAINPROBLEMTYPE" val="ProblemTypeMarker"/>
</p:tagLst>
</file>

<file path=ppt/tags/tag49.xml><?xml version="1.0" encoding="utf-8"?>
<p:tagLst xmlns:p="http://schemas.openxmlformats.org/presentationml/2006/main">
  <p:tag name="RAINPROBLEMTYPE" val="ProblemTypeMarker"/>
</p:tagLst>
</file>

<file path=ppt/tags/tag5.xml><?xml version="1.0" encoding="utf-8"?>
<p:tagLst xmlns:p="http://schemas.openxmlformats.org/presentationml/2006/main">
  <p:tag name="RAINPROBLEM" val="ProblemItem"/>
</p:tagLst>
</file>

<file path=ppt/tags/tag50.xml><?xml version="1.0" encoding="utf-8"?>
<p:tagLst xmlns:p="http://schemas.openxmlformats.org/presentationml/2006/main">
  <p:tag name="RAINPROBLEMTYPE" val="ProblemTypeMarker"/>
</p:tagLst>
</file>

<file path=ppt/tags/tag51.xml><?xml version="1.0" encoding="utf-8"?>
<p:tagLst xmlns:p="http://schemas.openxmlformats.org/presentationml/2006/main">
  <p:tag name="RAINPROBLEM" val="ProblemSetting"/>
  <p:tag name="RAINPROBLEMTYPE" val="MultipleChoice"/>
</p:tagLst>
</file>

<file path=ppt/tags/tag52.xml><?xml version="1.0" encoding="utf-8"?>
<p:tagLst xmlns:p="http://schemas.openxmlformats.org/presentationml/2006/main">
  <p:tag name="RAINPROBLEM" val="MultipleChoice"/>
  <p:tag name="PROBLEMSCORE" val="1.0"/>
</p:tagLst>
</file>

<file path=ppt/tags/tag53.xml><?xml version="1.0" encoding="utf-8"?>
<p:tagLst xmlns:p="http://schemas.openxmlformats.org/presentationml/2006/main">
  <p:tag name="RAINPROBLEM" val="ProblemBody"/>
</p:tagLst>
</file>

<file path=ppt/tags/tag54.xml><?xml version="1.0" encoding="utf-8"?>
<p:tagLst xmlns:p="http://schemas.openxmlformats.org/presentationml/2006/main">
  <p:tag name="PRODUCTVERSIONTIP" val="PRODUCTVERSIONTIP"/>
</p:tagLst>
</file>

<file path=ppt/tags/tag55.xml><?xml version="1.0" encoding="utf-8"?>
<p:tagLst xmlns:p="http://schemas.openxmlformats.org/presentationml/2006/main">
  <p:tag name="KSO_WM_UNIT_TABLE_BEAUTIFY" val="smartTable{20e611a0-0141-4b71-9e25-f2bdde4e9bde}"/>
  <p:tag name="TABLE_ENDDRAG_ORIGIN_RECT" val="410*39"/>
  <p:tag name="TABLE_ENDDRAG_RECT" val="20*504*410*39"/>
</p:tagLst>
</file>

<file path=ppt/tags/tag56.xml><?xml version="1.0" encoding="utf-8"?>
<p:tagLst xmlns:p="http://schemas.openxmlformats.org/presentationml/2006/main">
  <p:tag name="RAINPROBLEM" val="ProblemSubmit"/>
  <p:tag name="RAINPROBLEMTYPE" val="ShortAnswer"/>
</p:tagLst>
</file>

<file path=ppt/tags/tag57.xml><?xml version="1.0" encoding="utf-8"?>
<p:tagLst xmlns:p="http://schemas.openxmlformats.org/presentationml/2006/main">
  <p:tag name="RAINPROBLEMTYPE" val="ProblemTypeMarker"/>
</p:tagLst>
</file>

<file path=ppt/tags/tag58.xml><?xml version="1.0" encoding="utf-8"?>
<p:tagLst xmlns:p="http://schemas.openxmlformats.org/presentationml/2006/main">
  <p:tag name="RAINPROBLEMTYPE" val="ProblemTypeMarker"/>
</p:tagLst>
</file>

<file path=ppt/tags/tag59.xml><?xml version="1.0" encoding="utf-8"?>
<p:tagLst xmlns:p="http://schemas.openxmlformats.org/presentationml/2006/main">
  <p:tag name="RAINPROBLEMTYPE" val="ProblemTypeMarker"/>
</p:tagLst>
</file>

<file path=ppt/tags/tag6.xml><?xml version="1.0" encoding="utf-8"?>
<p:tagLst xmlns:p="http://schemas.openxmlformats.org/presentationml/2006/main">
  <p:tag name="RAINPROBLEM" val="ProblemBullet"/>
  <p:tag name="RAINPROBLEMTYPE" val="MultipleChoice"/>
  <p:tag name="RAINBULLET" val="Correct"/>
</p:tagLst>
</file>

<file path=ppt/tags/tag60.xml><?xml version="1.0" encoding="utf-8"?>
<p:tagLst xmlns:p="http://schemas.openxmlformats.org/presentationml/2006/main">
  <p:tag name="RAINPROBLEMTYPE" val="ProblemTypeMarker"/>
</p:tagLst>
</file>

<file path=ppt/tags/tag61.xml><?xml version="1.0" encoding="utf-8"?>
<p:tagLst xmlns:p="http://schemas.openxmlformats.org/presentationml/2006/main">
  <p:tag name="RAINPROBLEMTYPE" val="ProblemTypeMarker"/>
</p:tagLst>
</file>

<file path=ppt/tags/tag62.xml><?xml version="1.0" encoding="utf-8"?>
<p:tagLst xmlns:p="http://schemas.openxmlformats.org/presentationml/2006/main">
  <p:tag name="RAINPROBLEM" val="ProblemSetting"/>
  <p:tag name="RAINPROBLEMTYPE" val="ShortAnswer"/>
</p:tagLst>
</file>

<file path=ppt/tags/tag63.xml><?xml version="1.0" encoding="utf-8"?>
<p:tagLst xmlns:p="http://schemas.openxmlformats.org/presentationml/2006/main">
  <p:tag name="RAINPROBLEM" val="ShortAnswer"/>
  <p:tag name="PROBLEMSCORE" val="10.0"/>
  <p:tag name="PROBLEMVOICEALLOWED" val="False"/>
</p:tagLst>
</file>

<file path=ppt/tags/tag64.xml><?xml version="1.0" encoding="utf-8"?>
<p:tagLst xmlns:p="http://schemas.openxmlformats.org/presentationml/2006/main">
  <p:tag name="KSO_WM_UNIT_PLACING_PICTURE_USER_VIEWPORT" val="{&quot;height&quot;:4635,&quot;width&quot;:3525}"/>
</p:tagLst>
</file>

<file path=ppt/tags/tag7.xml><?xml version="1.0" encoding="utf-8"?>
<p:tagLst xmlns:p="http://schemas.openxmlformats.org/presentationml/2006/main">
  <p:tag name="RAINPROBLEM" val="ProblemItem"/>
</p:tagLst>
</file>

<file path=ppt/tags/tag8.xml><?xml version="1.0" encoding="utf-8"?>
<p:tagLst xmlns:p="http://schemas.openxmlformats.org/presentationml/2006/main">
  <p:tag name="RAINPROBLEM" val="ProblemBullet"/>
  <p:tag name="RAINPROBLEMTYPE" val="MultipleChoice"/>
  <p:tag name="RAINBULLET" val="Wrong"/>
</p:tagLst>
</file>

<file path=ppt/tags/tag9.xml><?xml version="1.0" encoding="utf-8"?>
<p:tagLst xmlns:p="http://schemas.openxmlformats.org/presentationml/2006/main">
  <p:tag name="RAINPROBLEM" val="ProblemItem"/>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9929</Words>
  <Application>WPS 演示</Application>
  <PresentationFormat>宽屏</PresentationFormat>
  <Paragraphs>683</Paragraphs>
  <Slides>64</Slides>
  <Notes>3</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64</vt:i4>
      </vt:variant>
    </vt:vector>
  </HeadingPairs>
  <TitlesOfParts>
    <vt:vector size="81" baseType="lpstr">
      <vt:lpstr>Arial</vt:lpstr>
      <vt:lpstr>宋体</vt:lpstr>
      <vt:lpstr>Wingdings</vt:lpstr>
      <vt:lpstr>Calibri</vt:lpstr>
      <vt:lpstr>黑体</vt:lpstr>
      <vt:lpstr>华文楷体</vt:lpstr>
      <vt:lpstr>华文新魏</vt:lpstr>
      <vt:lpstr>Times New Roman</vt:lpstr>
      <vt:lpstr>微软雅黑</vt:lpstr>
      <vt:lpstr>楷体</vt:lpstr>
      <vt:lpstr>Verdana</vt:lpstr>
      <vt:lpstr>Cambria Math</vt:lpstr>
      <vt:lpstr>Cambria Math</vt:lpstr>
      <vt:lpstr>Arial Unicode MS</vt:lpstr>
      <vt:lpstr>BatangChe</vt:lpstr>
      <vt:lpstr>Segoe Print</vt:lpstr>
      <vt:lpstr>Office Theme</vt:lpstr>
      <vt:lpstr>搜索求解2</vt:lpstr>
      <vt:lpstr>PowerPoint 演示文稿</vt:lpstr>
      <vt:lpstr>PowerPoint 演示文稿</vt:lpstr>
      <vt:lpstr>PowerPoint 演示文稿</vt:lpstr>
      <vt:lpstr>PowerPoint 演示文稿</vt:lpstr>
      <vt:lpstr>PowerPoint 演示文稿</vt:lpstr>
      <vt:lpstr>提纲</vt:lpstr>
      <vt:lpstr>对抗搜索</vt:lpstr>
      <vt:lpstr>对抗搜索：主要内容</vt:lpstr>
      <vt:lpstr>对抗搜索</vt:lpstr>
      <vt:lpstr>对抗搜索：Alpha-Beta 剪枝搜索</vt:lpstr>
      <vt:lpstr>对抗搜索：Alpha-Beta 剪枝搜索</vt:lpstr>
      <vt:lpstr>对抗搜索：Alpha-Beta 剪枝搜索</vt:lpstr>
      <vt:lpstr>对抗搜索：Alpha-Beta 剪枝搜索</vt:lpstr>
      <vt:lpstr>对抗搜索：如何利用Alpha-Beta 剪枝</vt:lpstr>
      <vt:lpstr>对抗搜索：如何利用Alpha-Beta 剪枝</vt:lpstr>
      <vt:lpstr>对抗搜索：如何利用Alpha-Beta 剪枝</vt:lpstr>
      <vt:lpstr>对抗搜索：Alpha-Beta 剪枝搜索示意</vt:lpstr>
      <vt:lpstr>对抗搜索：Alpha-Beta 剪枝搜索示意</vt:lpstr>
      <vt:lpstr>对抗搜索：Alpha-Beta 剪枝搜索的算法描述</vt:lpstr>
      <vt:lpstr>对抗搜索：Alpha-Beta 剪枝搜索的性质</vt:lpstr>
      <vt:lpstr>对抗搜索：Alpha-Beta 剪枝算法性能分析</vt:lpstr>
      <vt:lpstr>对抗搜索：Alpha-Beta 剪枝算法性能分析</vt:lpstr>
      <vt:lpstr>对抗搜索：Alpha-Beta 剪枝算法性能分析</vt:lpstr>
      <vt:lpstr>对抗搜索：Alpha-Beta 剪枝算法性能分析</vt:lpstr>
      <vt:lpstr>对抗搜索：Alpha-Beta 剪枝算法性能分析</vt:lpstr>
      <vt:lpstr>对抗搜索：Alpha-Beta 剪枝算法性能分析</vt:lpstr>
      <vt:lpstr>提纲</vt:lpstr>
      <vt:lpstr>蒙特卡洛树搜索</vt:lpstr>
      <vt:lpstr>蒙特卡洛规划 (Monte-Carlo  Planning)</vt:lpstr>
      <vt:lpstr>单一状态蒙特卡洛规划： 多臂赌博机</vt:lpstr>
      <vt:lpstr>多臂赌博机</vt:lpstr>
      <vt:lpstr>多臂赌博机</vt:lpstr>
      <vt:lpstr>上限置信区间 (Upper Confidence Bound, UCB)</vt:lpstr>
      <vt:lpstr>上限置信区间 (Upper Confidence Bound, UCB)</vt:lpstr>
      <vt:lpstr>上限置信区间 (Upper Confidence Bound, UCB)</vt:lpstr>
      <vt:lpstr>上限置信区间</vt:lpstr>
      <vt:lpstr>蒙特卡洛树搜索(Monte-Carlo Tree Search, MCTS)</vt:lpstr>
      <vt:lpstr>蒙特卡洛树搜索</vt:lpstr>
      <vt:lpstr>蒙特卡洛树搜索</vt:lpstr>
      <vt:lpstr>蒙特卡洛树搜索</vt:lpstr>
      <vt:lpstr>蒙特卡洛树搜索：例子</vt:lpstr>
      <vt:lpstr>蒙特卡洛树搜索：例子</vt:lpstr>
      <vt:lpstr>蒙特卡洛树搜索：例子</vt:lpstr>
      <vt:lpstr>蒙特卡洛树搜索：例子</vt:lpstr>
      <vt:lpstr>蒙特卡洛树搜索：例子</vt:lpstr>
      <vt:lpstr>使用蒙特卡洛树搜索的原因</vt:lpstr>
      <vt:lpstr>蒙特卡洛树搜索算法</vt:lpstr>
      <vt:lpstr>蒙特卡洛树搜索算法(UCT) </vt:lpstr>
      <vt:lpstr>蒙特卡洛树搜索算法(UCT) </vt:lpstr>
      <vt:lpstr>蒙特卡洛树搜索算法(UCT) </vt:lpstr>
      <vt:lpstr>蒙特卡洛树搜索算法(UCT) </vt:lpstr>
      <vt:lpstr>蒙特卡洛树搜索算法(UCT) </vt:lpstr>
      <vt:lpstr>蒙特卡洛树搜索算法(UCT) </vt:lpstr>
      <vt:lpstr>蒙特卡洛树搜索算法(UCT) </vt:lpstr>
      <vt:lpstr>蒙特卡洛树搜索算法(UCT) </vt:lpstr>
      <vt:lpstr>AlphaGo算法解读</vt:lpstr>
      <vt:lpstr>AlphaGo算法解读：策略网络的训练</vt:lpstr>
      <vt:lpstr>AlphaGo算法解读：价值网络的训练</vt:lpstr>
      <vt:lpstr>AlphaGo算法解读：策略网络和价值网络</vt:lpstr>
      <vt:lpstr>AlphaGo算法解读：策略网络和价值网络</vt:lpstr>
      <vt:lpstr>AlphaGo算法解读</vt:lpstr>
      <vt:lpstr>AlphaGo算法解读：AlphaGo Zero (一张白纸绘蓝图)</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Binarized Normed Gradients for Objectness Estimation at 300fps</dc:title>
  <dc:creator>MingMing Cheng</dc:creator>
  <cp:lastModifiedBy>拿拿龙</cp:lastModifiedBy>
  <cp:revision>879</cp:revision>
  <dcterms:created xsi:type="dcterms:W3CDTF">2019-08-31T02:02:00Z</dcterms:created>
  <dcterms:modified xsi:type="dcterms:W3CDTF">2022-03-22T05:08:14Z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EADER_334E55B0-647D-440b-865C-3EC943EB4CBC">
    <vt:lpwstr>XGRvY3VtZW50Y2xhc3N7YXJ0aWNsZX0KXHVzZXBhY2thZ2VbdXNlbmFtZXNde2NvbG9yfQpcdXNlcGFja2FnZXthbXNtYXRoLGFtc3N5bWJ9Clx1c2VwYWNrYWdlW3V0Zjhde2lucHV0ZW5jfQpccGFnZXN0eWxle2VtcHR5fQpcYmVnaW57ZG9jdW1lbnR9Cg==</vt:lpwstr>
  </property>
  <property fmtid="{D5CDD505-2E9C-101B-9397-08002B2CF9AE}" pid="3" name="FOOTER_334E55B0-647D-440b-865C-3EC943EB4CBC">
    <vt:lpwstr>XGVuZHtkb2N1bWVudH0K</vt:lpwstr>
  </property>
  <property fmtid="{D5CDD505-2E9C-101B-9397-08002B2CF9AE}" pid="4" name="KSOProductBuildVer">
    <vt:lpwstr>2052-11.1.0.11365</vt:lpwstr>
  </property>
  <property fmtid="{D5CDD505-2E9C-101B-9397-08002B2CF9AE}" pid="5" name="ICV">
    <vt:lpwstr>E39AA901E6B8461F93A6EC7F2D6ED69D</vt:lpwstr>
  </property>
</Properties>
</file>